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63" r:id="rId2"/>
    <p:sldId id="276" r:id="rId3"/>
    <p:sldId id="293" r:id="rId4"/>
    <p:sldId id="294" r:id="rId5"/>
    <p:sldId id="295" r:id="rId6"/>
    <p:sldId id="278" r:id="rId7"/>
    <p:sldId id="289" r:id="rId8"/>
    <p:sldId id="296" r:id="rId9"/>
    <p:sldId id="290" r:id="rId10"/>
    <p:sldId id="277" r:id="rId11"/>
    <p:sldId id="291" r:id="rId12"/>
    <p:sldId id="297" r:id="rId13"/>
    <p:sldId id="292" r:id="rId14"/>
    <p:sldId id="287" r:id="rId15"/>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45">
          <p15:clr>
            <a:srgbClr val="A4A3A4"/>
          </p15:clr>
        </p15:guide>
        <p15:guide id="2" pos="3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D66"/>
    <a:srgbClr val="3997AE"/>
    <a:srgbClr val="099BC8"/>
    <a:srgbClr val="2AADDA"/>
    <a:srgbClr val="203864"/>
    <a:srgbClr val="CCE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2202" autoAdjust="0"/>
  </p:normalViewPr>
  <p:slideViewPr>
    <p:cSldViewPr snapToGrid="0">
      <p:cViewPr varScale="1">
        <p:scale>
          <a:sx n="73" d="100"/>
          <a:sy n="73" d="100"/>
        </p:scale>
        <p:origin x="-1320" y="-112"/>
      </p:cViewPr>
      <p:guideLst>
        <p:guide orient="horz" pos="745"/>
        <p:guide pos="3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228511-DEAE-4686-9AE8-F33C4371793E}" type="datetimeFigureOut">
              <a:rPr lang="pt-PT" smtClean="0"/>
              <a:t>09/02/21</a:t>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6C06D0-C3F3-4ECB-A626-60AC70B2498E}" type="slidenum">
              <a:rPr lang="pt-PT" smtClean="0"/>
              <a:t>‹#›</a:t>
            </a:fld>
            <a:endParaRPr lang="pt-PT"/>
          </a:p>
        </p:txBody>
      </p:sp>
    </p:spTree>
    <p:extLst>
      <p:ext uri="{BB962C8B-B14F-4D97-AF65-F5344CB8AC3E}">
        <p14:creationId xmlns:p14="http://schemas.microsoft.com/office/powerpoint/2010/main" val="3696361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7263A0-8E8F-4BEA-BA4A-765A04E418CB}" type="datetimeFigureOut">
              <a:rPr lang="pt-PT" smtClean="0"/>
              <a:t>09/02/21</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A94DFE-1727-4F04-AAEA-A6D5BC01C8F3}" type="slidenum">
              <a:rPr lang="pt-PT" smtClean="0"/>
              <a:t>‹#›</a:t>
            </a:fld>
            <a:endParaRPr lang="pt-PT"/>
          </a:p>
        </p:txBody>
      </p:sp>
    </p:spTree>
    <p:extLst>
      <p:ext uri="{BB962C8B-B14F-4D97-AF65-F5344CB8AC3E}">
        <p14:creationId xmlns:p14="http://schemas.microsoft.com/office/powerpoint/2010/main" val="3747565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100"/>
              </a:lnSpc>
              <a:spcAft>
                <a:spcPts val="800"/>
              </a:spcAft>
            </a:pPr>
            <a:r>
              <a:rPr lang="de-DE" sz="1200" b="1" dirty="0">
                <a:solidFill>
                  <a:srgbClr val="3C4245"/>
                </a:solidFill>
                <a:effectLst/>
                <a:latin typeface="Montserrat" panose="00000500000000000000" pitchFamily="2" charset="0"/>
                <a:ea typeface="Times New Roman" panose="02020603050405020304" pitchFamily="18" charset="0"/>
                <a:cs typeface="Times New Roman" panose="02020603050405020304" pitchFamily="18" charset="0"/>
              </a:rPr>
              <a:t>Key </a:t>
            </a:r>
            <a:r>
              <a:rPr lang="de-DE" sz="1200" b="1" dirty="0" err="1">
                <a:solidFill>
                  <a:srgbClr val="3C4245"/>
                </a:solidFill>
                <a:effectLst/>
                <a:latin typeface="Montserrat" panose="00000500000000000000" pitchFamily="2" charset="0"/>
                <a:ea typeface="Times New Roman" panose="02020603050405020304" pitchFamily="18" charset="0"/>
                <a:cs typeface="Times New Roman" panose="02020603050405020304" pitchFamily="18" charset="0"/>
              </a:rPr>
              <a:t>facts</a:t>
            </a:r>
            <a:endParaRPr lang="de-DE" sz="1200" b="1" dirty="0">
              <a:solidFill>
                <a:srgbClr val="3C4245"/>
              </a:solidFill>
              <a:effectLst/>
              <a:latin typeface="Montserrat" panose="00000500000000000000" pitchFamily="2" charset="0"/>
              <a:ea typeface="Times New Roman" panose="02020603050405020304" pitchFamily="18" charset="0"/>
              <a:cs typeface="Times New Roman" panose="02020603050405020304" pitchFamily="18" charset="0"/>
            </a:endParaRPr>
          </a:p>
          <a:p>
            <a:pPr>
              <a:lnSpc>
                <a:spcPts val="2100"/>
              </a:lnSpc>
              <a:spcAft>
                <a:spcPts val="800"/>
              </a:spcAft>
            </a:pPr>
            <a:endParaRPr lang="de-DE" sz="1200" b="1" dirty="0">
              <a:effectLst/>
              <a:latin typeface="Montserrat" panose="00000500000000000000" pitchFamily="2" charset="0"/>
              <a:ea typeface="Calibri" panose="020F0502020204030204" pitchFamily="34" charset="0"/>
              <a:cs typeface="Times New Roman" panose="02020603050405020304" pitchFamily="18" charset="0"/>
            </a:endParaRPr>
          </a:p>
          <a:p>
            <a:pPr lvl="0">
              <a:lnSpc>
                <a:spcPct val="107000"/>
              </a:lnSpc>
              <a:spcAft>
                <a:spcPts val="375"/>
              </a:spcAft>
              <a:buSzPts val="1000"/>
              <a:tabLst>
                <a:tab pos="457200" algn="l"/>
              </a:tabLst>
            </a:pPr>
            <a:r>
              <a:rPr lang="en-GB" sz="1200" b="1" dirty="0">
                <a:solidFill>
                  <a:srgbClr val="3C4245"/>
                </a:solidFill>
                <a:effectLst/>
                <a:latin typeface="Montserrat" panose="00000500000000000000" pitchFamily="2" charset="0"/>
                <a:ea typeface="Times New Roman" panose="02020603050405020304" pitchFamily="18" charset="0"/>
                <a:cs typeface="Times New Roman" panose="02020603050405020304" pitchFamily="18" charset="0"/>
              </a:rPr>
              <a:t>» </a:t>
            </a:r>
            <a:r>
              <a:rPr lang="en-GB" sz="1200" dirty="0">
                <a:solidFill>
                  <a:srgbClr val="3C4245"/>
                </a:solidFill>
                <a:effectLst/>
                <a:latin typeface="Montserrat" panose="00000500000000000000" pitchFamily="2" charset="0"/>
                <a:ea typeface="Times New Roman" panose="02020603050405020304" pitchFamily="18" charset="0"/>
                <a:cs typeface="Times New Roman" panose="02020603050405020304" pitchFamily="18" charset="0"/>
              </a:rPr>
              <a:t>Between 2015 and 2050, the proportion of the world's population over 60 years will nearly double from 12% to 22%.</a:t>
            </a:r>
          </a:p>
          <a:p>
            <a:pPr marL="342900" lvl="0" indent="-342900">
              <a:lnSpc>
                <a:spcPct val="107000"/>
              </a:lnSpc>
              <a:spcAft>
                <a:spcPts val="375"/>
              </a:spcAft>
              <a:buSzPts val="1000"/>
              <a:buFont typeface="Symbol" panose="05050102010706020507" pitchFamily="18" charset="2"/>
              <a:buChar char=""/>
              <a:tabLst>
                <a:tab pos="457200" algn="l"/>
              </a:tabLst>
            </a:pPr>
            <a:endParaRPr lang="de-DE" sz="1200" dirty="0">
              <a:solidFill>
                <a:srgbClr val="3C4245"/>
              </a:solidFill>
              <a:effectLst/>
              <a:latin typeface="Montserrat" panose="00000500000000000000" pitchFamily="2" charset="0"/>
              <a:ea typeface="Calibri" panose="020F0502020204030204" pitchFamily="34" charset="0"/>
              <a:cs typeface="Times New Roman" panose="02020603050405020304" pitchFamily="18" charset="0"/>
            </a:endParaRPr>
          </a:p>
          <a:p>
            <a:pPr lvl="0">
              <a:lnSpc>
                <a:spcPct val="107000"/>
              </a:lnSpc>
              <a:spcAft>
                <a:spcPts val="375"/>
              </a:spcAft>
              <a:buSzPts val="1000"/>
              <a:tabLst>
                <a:tab pos="457200" algn="l"/>
              </a:tabLst>
            </a:pPr>
            <a:r>
              <a:rPr lang="en-GB" sz="1200" b="1" dirty="0">
                <a:solidFill>
                  <a:srgbClr val="3C4245"/>
                </a:solidFill>
                <a:effectLst/>
                <a:latin typeface="Montserrat" panose="00000500000000000000" pitchFamily="2" charset="0"/>
                <a:ea typeface="Times New Roman" panose="02020603050405020304" pitchFamily="18" charset="0"/>
                <a:cs typeface="Times New Roman" panose="02020603050405020304" pitchFamily="18" charset="0"/>
              </a:rPr>
              <a:t>» </a:t>
            </a:r>
            <a:r>
              <a:rPr lang="en-GB" sz="1200" dirty="0">
                <a:solidFill>
                  <a:srgbClr val="3C4245"/>
                </a:solidFill>
                <a:effectLst/>
                <a:latin typeface="Montserrat" panose="00000500000000000000" pitchFamily="2" charset="0"/>
                <a:ea typeface="Times New Roman" panose="02020603050405020304" pitchFamily="18" charset="0"/>
                <a:cs typeface="Times New Roman" panose="02020603050405020304" pitchFamily="18" charset="0"/>
              </a:rPr>
              <a:t>By 2020, the number of people aged 60 years and older will outnumber children younger than 5 years.</a:t>
            </a:r>
          </a:p>
          <a:p>
            <a:pPr marL="342900" lvl="0" indent="-342900">
              <a:lnSpc>
                <a:spcPct val="107000"/>
              </a:lnSpc>
              <a:spcAft>
                <a:spcPts val="375"/>
              </a:spcAft>
              <a:buSzPts val="1000"/>
              <a:buFont typeface="Symbol" panose="05050102010706020507" pitchFamily="18" charset="2"/>
              <a:buChar char=""/>
              <a:tabLst>
                <a:tab pos="457200" algn="l"/>
              </a:tabLst>
            </a:pPr>
            <a:endParaRPr lang="de-DE" sz="1200" dirty="0">
              <a:solidFill>
                <a:srgbClr val="3C4245"/>
              </a:solidFill>
              <a:effectLst/>
              <a:latin typeface="Montserrat" panose="00000500000000000000" pitchFamily="2" charset="0"/>
              <a:ea typeface="Calibri" panose="020F0502020204030204" pitchFamily="34" charset="0"/>
              <a:cs typeface="Times New Roman" panose="02020603050405020304" pitchFamily="18" charset="0"/>
            </a:endParaRPr>
          </a:p>
          <a:p>
            <a:pPr lvl="0">
              <a:lnSpc>
                <a:spcPct val="107000"/>
              </a:lnSpc>
              <a:spcAft>
                <a:spcPts val="375"/>
              </a:spcAft>
              <a:buSzPts val="1000"/>
              <a:tabLst>
                <a:tab pos="457200" algn="l"/>
              </a:tabLst>
            </a:pPr>
            <a:r>
              <a:rPr lang="en-GB" sz="1200" b="1" dirty="0">
                <a:solidFill>
                  <a:srgbClr val="3C4245"/>
                </a:solidFill>
                <a:effectLst/>
                <a:latin typeface="Montserrat" panose="00000500000000000000" pitchFamily="2" charset="0"/>
                <a:ea typeface="Times New Roman" panose="02020603050405020304" pitchFamily="18" charset="0"/>
                <a:cs typeface="Times New Roman" panose="02020603050405020304" pitchFamily="18" charset="0"/>
              </a:rPr>
              <a:t>» </a:t>
            </a:r>
            <a:r>
              <a:rPr lang="en-GB" sz="1200" dirty="0">
                <a:solidFill>
                  <a:srgbClr val="3C4245"/>
                </a:solidFill>
                <a:effectLst/>
                <a:latin typeface="Montserrat" panose="00000500000000000000" pitchFamily="2" charset="0"/>
                <a:ea typeface="Times New Roman" panose="02020603050405020304" pitchFamily="18" charset="0"/>
                <a:cs typeface="Times New Roman" panose="02020603050405020304" pitchFamily="18" charset="0"/>
              </a:rPr>
              <a:t>The pace of population ageing is much faster than in the past.</a:t>
            </a:r>
            <a:endParaRPr lang="de-DE" sz="1200" dirty="0">
              <a:solidFill>
                <a:srgbClr val="3C4245"/>
              </a:solidFill>
              <a:effectLst/>
              <a:latin typeface="Montserrat" panose="00000500000000000000" pitchFamily="2" charset="0"/>
              <a:ea typeface="Calibri" panose="020F0502020204030204" pitchFamily="34" charset="0"/>
              <a:cs typeface="Times New Roman" panose="02020603050405020304" pitchFamily="18" charset="0"/>
            </a:endParaRPr>
          </a:p>
          <a:p>
            <a:endParaRPr lang="de-DE" dirty="0"/>
          </a:p>
        </p:txBody>
      </p:sp>
      <p:sp>
        <p:nvSpPr>
          <p:cNvPr id="4" name="Slide Number Placeholder 3"/>
          <p:cNvSpPr>
            <a:spLocks noGrp="1"/>
          </p:cNvSpPr>
          <p:nvPr>
            <p:ph type="sldNum" sz="quarter" idx="5"/>
          </p:nvPr>
        </p:nvSpPr>
        <p:spPr/>
        <p:txBody>
          <a:bodyPr/>
          <a:lstStyle/>
          <a:p>
            <a:fld id="{B3A94DFE-1727-4F04-AAEA-A6D5BC01C8F3}" type="slidenum">
              <a:rPr lang="pt-PT" smtClean="0"/>
              <a:t>2</a:t>
            </a:fld>
            <a:endParaRPr lang="pt-PT"/>
          </a:p>
        </p:txBody>
      </p:sp>
    </p:spTree>
    <p:extLst>
      <p:ext uri="{BB962C8B-B14F-4D97-AF65-F5344CB8AC3E}">
        <p14:creationId xmlns:p14="http://schemas.microsoft.com/office/powerpoint/2010/main" val="2792483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50000"/>
              </a:lnSpc>
              <a:spcBef>
                <a:spcPts val="0"/>
              </a:spcBef>
              <a:spcAft>
                <a:spcPts val="1200"/>
              </a:spcAft>
              <a:buClrTx/>
              <a:buSzTx/>
              <a:buFontTx/>
              <a:buNone/>
              <a:tabLst/>
              <a:defRPr/>
            </a:pPr>
            <a:r>
              <a:rPr lang="en-US" sz="1200" kern="1200" dirty="0" smtClean="0">
                <a:solidFill>
                  <a:schemeClr val="tx1"/>
                </a:solidFill>
                <a:effectLst/>
                <a:latin typeface="+mn-lt"/>
                <a:ea typeface="+mn-ea"/>
                <a:cs typeface="+mn-cs"/>
              </a:rPr>
              <a:t>Our visual framework deems to be inclusive, accessible, oriented by the good practices for the older people. </a:t>
            </a:r>
            <a:endParaRPr lang="pt-PT" sz="1200" kern="1200" smtClean="0">
              <a:solidFill>
                <a:schemeClr val="tx1"/>
              </a:solidFill>
              <a:effectLst/>
              <a:latin typeface="+mn-lt"/>
              <a:ea typeface="+mn-ea"/>
              <a:cs typeface="+mn-cs"/>
            </a:endParaRPr>
          </a:p>
          <a:p>
            <a:pPr>
              <a:lnSpc>
                <a:spcPct val="150000"/>
              </a:lnSpc>
              <a:spcAft>
                <a:spcPts val="1200"/>
              </a:spcAft>
            </a:pPr>
            <a:endParaRPr lang="en-US" b="1" dirty="0" smtClean="0">
              <a:latin typeface="Montserrat" panose="00000500000000000000" pitchFamily="2" charset="0"/>
              <a:cs typeface="Myriad Pro"/>
            </a:endParaRPr>
          </a:p>
          <a:p>
            <a:pPr>
              <a:lnSpc>
                <a:spcPct val="150000"/>
              </a:lnSpc>
              <a:spcAft>
                <a:spcPts val="1200"/>
              </a:spcAft>
            </a:pPr>
            <a:endParaRPr lang="en-US" b="1" dirty="0" smtClean="0">
              <a:latin typeface="Montserrat" panose="00000500000000000000" pitchFamily="2" charset="0"/>
              <a:cs typeface="Myriad Pro"/>
            </a:endParaRPr>
          </a:p>
          <a:p>
            <a:pPr>
              <a:lnSpc>
                <a:spcPct val="150000"/>
              </a:lnSpc>
              <a:spcAft>
                <a:spcPts val="1200"/>
              </a:spcAft>
            </a:pPr>
            <a:r>
              <a:rPr lang="en-US" b="1" dirty="0" smtClean="0">
                <a:latin typeface="Montserrat" panose="00000500000000000000" pitchFamily="2" charset="0"/>
                <a:cs typeface="Myriad Pro"/>
              </a:rPr>
              <a:t>» </a:t>
            </a:r>
            <a:r>
              <a:rPr lang="en-US" b="1" dirty="0">
                <a:latin typeface="Montserrat" panose="00000500000000000000" pitchFamily="2" charset="0"/>
                <a:cs typeface="Myriad Pro"/>
              </a:rPr>
              <a:t>Menu – </a:t>
            </a:r>
            <a:r>
              <a:rPr lang="en-US" dirty="0">
                <a:latin typeface="Montserrat" panose="00000500000000000000" pitchFamily="2" charset="0"/>
                <a:cs typeface="Myriad Pro"/>
              </a:rPr>
              <a:t>Should be simple. </a:t>
            </a:r>
          </a:p>
          <a:p>
            <a:pPr>
              <a:lnSpc>
                <a:spcPct val="150000"/>
              </a:lnSpc>
              <a:spcAft>
                <a:spcPts val="1200"/>
              </a:spcAft>
            </a:pPr>
            <a:r>
              <a:rPr lang="en-US" sz="1200" b="1" dirty="0">
                <a:effectLst/>
                <a:latin typeface="Montserrat" panose="00000500000000000000" pitchFamily="2" charset="0"/>
                <a:ea typeface="Calibri" panose="020F0502020204030204" pitchFamily="34" charset="0"/>
                <a:cs typeface="Times New Roman" panose="02020603050405020304" pitchFamily="18" charset="0"/>
              </a:rPr>
              <a:t>» Text - </a:t>
            </a:r>
            <a:r>
              <a:rPr lang="en-US" sz="1200" dirty="0">
                <a:effectLst/>
                <a:latin typeface="Montserrat" panose="00000500000000000000" pitchFamily="2" charset="0"/>
                <a:ea typeface="Calibri" panose="020F0502020204030204" pitchFamily="34" charset="0"/>
                <a:cs typeface="Times New Roman" panose="02020603050405020304" pitchFamily="18" charset="0"/>
              </a:rPr>
              <a:t>Older people prefer a bigger font size that allows them to better perceive.</a:t>
            </a:r>
            <a:endParaRPr lang="en-US" dirty="0">
              <a:latin typeface="Montserrat" panose="00000500000000000000" pitchFamily="2" charset="0"/>
              <a:cs typeface="Myriad Pro"/>
            </a:endParaRPr>
          </a:p>
          <a:p>
            <a:endParaRPr lang="de-DE" dirty="0"/>
          </a:p>
        </p:txBody>
      </p:sp>
      <p:sp>
        <p:nvSpPr>
          <p:cNvPr id="4" name="Slide Number Placeholder 3"/>
          <p:cNvSpPr>
            <a:spLocks noGrp="1"/>
          </p:cNvSpPr>
          <p:nvPr>
            <p:ph type="sldNum" sz="quarter" idx="5"/>
          </p:nvPr>
        </p:nvSpPr>
        <p:spPr/>
        <p:txBody>
          <a:bodyPr/>
          <a:lstStyle/>
          <a:p>
            <a:fld id="{B3A94DFE-1727-4F04-AAEA-A6D5BC01C8F3}" type="slidenum">
              <a:rPr lang="pt-PT" smtClean="0"/>
              <a:t>11</a:t>
            </a:fld>
            <a:endParaRPr lang="pt-PT"/>
          </a:p>
        </p:txBody>
      </p:sp>
    </p:spTree>
    <p:extLst>
      <p:ext uri="{BB962C8B-B14F-4D97-AF65-F5344CB8AC3E}">
        <p14:creationId xmlns:p14="http://schemas.microsoft.com/office/powerpoint/2010/main" val="630242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 Colors</a:t>
            </a:r>
            <a:r>
              <a:rPr lang="en-US" sz="1200" kern="1200" dirty="0" smtClean="0">
                <a:solidFill>
                  <a:schemeClr val="tx1"/>
                </a:solidFill>
                <a:effectLst/>
                <a:latin typeface="+mn-lt"/>
                <a:ea typeface="+mn-ea"/>
                <a:cs typeface="+mn-cs"/>
              </a:rPr>
              <a:t> in the screen should have a high contrast between the foreground and the background and should be conservative. Conservative colors are black, white, grey, blue, beige, and various shades, tones, or tints of these colors. As well as any color palette with a mix of neutral and highlight colors, where the neutral color appears in the biggest amount.</a:t>
            </a:r>
            <a:endParaRPr lang="pt-PT"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A94DFE-1727-4F04-AAEA-A6D5BC01C8F3}" type="slidenum">
              <a:rPr lang="pt-PT" smtClean="0"/>
              <a:t>12</a:t>
            </a:fld>
            <a:endParaRPr lang="pt-PT"/>
          </a:p>
        </p:txBody>
      </p:sp>
    </p:spTree>
    <p:extLst>
      <p:ext uri="{BB962C8B-B14F-4D97-AF65-F5344CB8AC3E}">
        <p14:creationId xmlns:p14="http://schemas.microsoft.com/office/powerpoint/2010/main" val="967670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ontserrat" panose="00000500000000000000" pitchFamily="2" charset="0"/>
                <a:ea typeface="Calibri" panose="020F0502020204030204" pitchFamily="34" charset="0"/>
                <a:cs typeface="Times New Roman" panose="02020603050405020304" pitchFamily="18" charset="0"/>
              </a:rPr>
              <a:t>» Keypad - </a:t>
            </a:r>
            <a:r>
              <a:rPr lang="en-US" sz="1200" dirty="0">
                <a:effectLst/>
                <a:latin typeface="Montserrat" panose="00000500000000000000" pitchFamily="2" charset="0"/>
                <a:ea typeface="Calibri" panose="020F0502020204030204" pitchFamily="34" charset="0"/>
                <a:cs typeface="Times New Roman" panose="02020603050405020304" pitchFamily="18" charset="0"/>
              </a:rPr>
              <a:t>Buttons play an important role in age-specific UI design. Older people prefer large buttons with clear and immediate feedback (visual, tactile, and/or auditory) that helps them avoid mistakes when pressing a button.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Buttons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should not be too sensitive, and they should be visually differentiated from other actionable elements.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Touchscreen -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touch technology in mobile device creates difficulties for older people. They are not familiarized with tapping on the screen, so they need more time to comprehend and learn gestures. It is highly recommended to keep gestures simple. It is suggested to include auditory and tactile signals that give distinctive feedback to the user.</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effectLst/>
              <a:latin typeface="Montserrat" panose="00000500000000000000" pitchFamily="2" charset="0"/>
              <a:ea typeface="Calibri" panose="020F0502020204030204" pitchFamily="34" charset="0"/>
              <a:cs typeface="Times New Roman" panose="02020603050405020304" pitchFamily="18" charset="0"/>
            </a:endParaRPr>
          </a:p>
          <a:p>
            <a:endParaRPr lang="de-DE" dirty="0"/>
          </a:p>
        </p:txBody>
      </p:sp>
      <p:sp>
        <p:nvSpPr>
          <p:cNvPr id="4" name="Slide Number Placeholder 3"/>
          <p:cNvSpPr>
            <a:spLocks noGrp="1"/>
          </p:cNvSpPr>
          <p:nvPr>
            <p:ph type="sldNum" sz="quarter" idx="5"/>
          </p:nvPr>
        </p:nvSpPr>
        <p:spPr/>
        <p:txBody>
          <a:bodyPr/>
          <a:lstStyle/>
          <a:p>
            <a:fld id="{B3A94DFE-1727-4F04-AAEA-A6D5BC01C8F3}" type="slidenum">
              <a:rPr lang="pt-PT" smtClean="0"/>
              <a:t>13</a:t>
            </a:fld>
            <a:endParaRPr lang="pt-PT"/>
          </a:p>
        </p:txBody>
      </p:sp>
    </p:spTree>
    <p:extLst>
      <p:ext uri="{BB962C8B-B14F-4D97-AF65-F5344CB8AC3E}">
        <p14:creationId xmlns:p14="http://schemas.microsoft.com/office/powerpoint/2010/main" val="3126472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B3A94DFE-1727-4F04-AAEA-A6D5BC01C8F3}" type="slidenum">
              <a:rPr lang="pt-PT" smtClean="0"/>
              <a:t>14</a:t>
            </a:fld>
            <a:endParaRPr lang="pt-PT"/>
          </a:p>
        </p:txBody>
      </p:sp>
    </p:spTree>
    <p:extLst>
      <p:ext uri="{BB962C8B-B14F-4D97-AF65-F5344CB8AC3E}">
        <p14:creationId xmlns:p14="http://schemas.microsoft.com/office/powerpoint/2010/main" val="4135575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B3A94DFE-1727-4F04-AAEA-A6D5BC01C8F3}" type="slidenum">
              <a:rPr lang="pt-PT" smtClean="0"/>
              <a:t>3</a:t>
            </a:fld>
            <a:endParaRPr lang="pt-PT"/>
          </a:p>
        </p:txBody>
      </p:sp>
    </p:spTree>
    <p:extLst>
      <p:ext uri="{BB962C8B-B14F-4D97-AF65-F5344CB8AC3E}">
        <p14:creationId xmlns:p14="http://schemas.microsoft.com/office/powerpoint/2010/main" val="1365102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200"/>
              </a:spcAft>
            </a:pPr>
            <a:r>
              <a:rPr lang="en-US" sz="1200" dirty="0" smtClean="0">
                <a:latin typeface="Montserrat" panose="00000500000000000000" pitchFamily="2" charset="0"/>
                <a:cs typeface="Myriad Pro"/>
              </a:rPr>
              <a:t>Global population is rapidly ageing, and many services are now offered online, so it is necessary to design accessible user interfaces (UI) that consider senior citizens’ needs. </a:t>
            </a:r>
          </a:p>
          <a:p>
            <a:pPr>
              <a:lnSpc>
                <a:spcPct val="150000"/>
              </a:lnSpc>
            </a:pPr>
            <a:r>
              <a:rPr lang="en-US" sz="1200" dirty="0" smtClean="0">
                <a:latin typeface="Montserrat" panose="00000500000000000000" pitchFamily="2" charset="0"/>
                <a:cs typeface="Myriad Pro"/>
              </a:rPr>
              <a:t>These needs are related to cognitive, perceptual, and psycho-motor changes that occur in the ageing process, which affect the way older people interact with digital devices. As a result, they often need support in carrying out tasks and activities. </a:t>
            </a:r>
          </a:p>
          <a:p>
            <a:endParaRPr lang="en-US" sz="1200" dirty="0" smtClean="0">
              <a:latin typeface="Montserrat" panose="00000500000000000000" pitchFamily="2" charset="0"/>
              <a:cs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solidFill>
                  <a:srgbClr val="202122"/>
                </a:solidFill>
                <a:effectLst/>
                <a:latin typeface="Montserrat" panose="00000500000000000000" pitchFamily="2" charset="0"/>
              </a:rPr>
              <a:t>user interface</a:t>
            </a:r>
            <a:r>
              <a:rPr lang="en-US" sz="1200" b="0" i="0" dirty="0" smtClean="0">
                <a:solidFill>
                  <a:srgbClr val="202122"/>
                </a:solidFill>
                <a:effectLst/>
                <a:latin typeface="Montserrat" panose="00000500000000000000" pitchFamily="2" charset="0"/>
              </a:rPr>
              <a:t> (</a:t>
            </a:r>
            <a:r>
              <a:rPr lang="en-US" sz="1200" b="1" i="0" dirty="0" smtClean="0">
                <a:solidFill>
                  <a:srgbClr val="202122"/>
                </a:solidFill>
                <a:effectLst/>
                <a:latin typeface="Montserrat" panose="00000500000000000000" pitchFamily="2" charset="0"/>
              </a:rPr>
              <a:t>UI</a:t>
            </a:r>
            <a:r>
              <a:rPr lang="en-US" sz="1200" b="0" i="0" dirty="0" smtClean="0">
                <a:solidFill>
                  <a:srgbClr val="202122"/>
                </a:solidFill>
                <a:effectLst/>
                <a:latin typeface="Montserrat" panose="00000500000000000000" pitchFamily="2" charset="0"/>
              </a:rPr>
              <a:t>) is the space where interactions between humans and machines occur</a:t>
            </a:r>
            <a:endParaRPr lang="en-US" sz="1200" dirty="0" smtClean="0">
              <a:latin typeface="Montserrat" panose="00000500000000000000" pitchFamily="2" charset="0"/>
              <a:cs typeface="Myriad Pro"/>
            </a:endParaRPr>
          </a:p>
          <a:p>
            <a:endParaRPr lang="de-DE" dirty="0" smtClean="0"/>
          </a:p>
          <a:p>
            <a:endParaRPr lang="de-DE" dirty="0"/>
          </a:p>
        </p:txBody>
      </p:sp>
      <p:sp>
        <p:nvSpPr>
          <p:cNvPr id="4" name="Slide Number Placeholder 3"/>
          <p:cNvSpPr>
            <a:spLocks noGrp="1"/>
          </p:cNvSpPr>
          <p:nvPr>
            <p:ph type="sldNum" sz="quarter" idx="5"/>
          </p:nvPr>
        </p:nvSpPr>
        <p:spPr/>
        <p:txBody>
          <a:bodyPr/>
          <a:lstStyle/>
          <a:p>
            <a:fld id="{B3A94DFE-1727-4F04-AAEA-A6D5BC01C8F3}" type="slidenum">
              <a:rPr lang="pt-PT" smtClean="0"/>
              <a:t>4</a:t>
            </a:fld>
            <a:endParaRPr lang="pt-PT"/>
          </a:p>
        </p:txBody>
      </p:sp>
    </p:spTree>
    <p:extLst>
      <p:ext uri="{BB962C8B-B14F-4D97-AF65-F5344CB8AC3E}">
        <p14:creationId xmlns:p14="http://schemas.microsoft.com/office/powerpoint/2010/main" val="1401890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07000"/>
              </a:lnSpc>
            </a:pPr>
            <a:r>
              <a:rPr lang="en-US" sz="1800" b="1" dirty="0">
                <a:effectLst/>
                <a:latin typeface="Calibri" panose="020F0502020204030204" pitchFamily="34" charset="0"/>
                <a:ea typeface="Calibri" panose="020F0502020204030204" pitchFamily="34" charset="0"/>
                <a:cs typeface="Times New Roman" panose="02020603050405020304" pitchFamily="18" charset="0"/>
              </a:rPr>
              <a:t>Haptics</a:t>
            </a:r>
            <a:r>
              <a:rPr lang="en-US" sz="1800" dirty="0">
                <a:effectLst/>
                <a:latin typeface="Calibri" panose="020F0502020204030204" pitchFamily="34" charset="0"/>
                <a:ea typeface="Calibri" panose="020F0502020204030204" pitchFamily="34" charset="0"/>
                <a:cs typeface="Times New Roman" panose="02020603050405020304" pitchFamily="18" charset="0"/>
              </a:rPr>
              <a:t> – related to the sense of touch. As individuals grow older, there is increasing variability in haptic control. Older people tend to be less stable in movements part due to kinesthetic sensitivity, as we age our vestibular cues deteriorate. This will have implications in design.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Audition </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 ability to ear may affect one’s ability to interact successfully with systems and to function safely and effectively in environments. If audition information is an important aspect of design, age-related changes in audition must be considered. By the age 65 or so, 50% of all men and 30% of women suffer hearing losses.</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800" b="1" dirty="0">
                <a:effectLst/>
                <a:latin typeface="Calibri" panose="020F0502020204030204" pitchFamily="34" charset="0"/>
                <a:ea typeface="Calibri" panose="020F0502020204030204" pitchFamily="34" charset="0"/>
                <a:cs typeface="Times New Roman" panose="02020603050405020304" pitchFamily="18" charset="0"/>
              </a:rPr>
              <a:t>Vision </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 prevalence of visual impairments increases with age. Age is the single best predictor of visual limitations or blindness. If we live long enough, nearly all of us will have vison problems.</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Cognition </a:t>
            </a:r>
            <a:r>
              <a:rPr lang="en-GB" sz="1800" dirty="0">
                <a:effectLst/>
                <a:latin typeface="Calibri" panose="020F0502020204030204" pitchFamily="34" charset="0"/>
                <a:ea typeface="Calibri" panose="020F0502020204030204" pitchFamily="34" charset="0"/>
                <a:cs typeface="Times New Roman" panose="02020603050405020304" pitchFamily="18" charset="0"/>
              </a:rPr>
              <a:t>– Age-related changes in cognition are important to consider when designing for older adults.</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Slide Number Placeholder 3"/>
          <p:cNvSpPr>
            <a:spLocks noGrp="1"/>
          </p:cNvSpPr>
          <p:nvPr>
            <p:ph type="sldNum" sz="quarter" idx="5"/>
          </p:nvPr>
        </p:nvSpPr>
        <p:spPr/>
        <p:txBody>
          <a:bodyPr/>
          <a:lstStyle/>
          <a:p>
            <a:fld id="{B3A94DFE-1727-4F04-AAEA-A6D5BC01C8F3}" type="slidenum">
              <a:rPr lang="pt-PT" smtClean="0"/>
              <a:t>5</a:t>
            </a:fld>
            <a:endParaRPr lang="pt-PT"/>
          </a:p>
        </p:txBody>
      </p:sp>
    </p:spTree>
    <p:extLst>
      <p:ext uri="{BB962C8B-B14F-4D97-AF65-F5344CB8AC3E}">
        <p14:creationId xmlns:p14="http://schemas.microsoft.com/office/powerpoint/2010/main" val="1004762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are some of the reasons why accessibility should be part of the UI design process. </a:t>
            </a:r>
            <a:endParaRPr lang="pt-P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this growing population It is of major importance that we use a collaborative design approach – User Centered Design, including the older people in the product development cycle (usability tests, card sorting,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and by doing so, responding to their needs and expectations.</a:t>
            </a:r>
            <a:endParaRPr lang="pt-PT" sz="1200" kern="1200" dirty="0" smtClean="0">
              <a:solidFill>
                <a:schemeClr val="tx1"/>
              </a:solidFill>
              <a:effectLst/>
              <a:latin typeface="+mn-lt"/>
              <a:ea typeface="+mn-ea"/>
              <a:cs typeface="+mn-cs"/>
            </a:endParaRPr>
          </a:p>
          <a:p>
            <a:endParaRPr lang="de-DE" dirty="0"/>
          </a:p>
        </p:txBody>
      </p:sp>
      <p:sp>
        <p:nvSpPr>
          <p:cNvPr id="4" name="Slide Number Placeholder 3"/>
          <p:cNvSpPr>
            <a:spLocks noGrp="1"/>
          </p:cNvSpPr>
          <p:nvPr>
            <p:ph type="sldNum" sz="quarter" idx="5"/>
          </p:nvPr>
        </p:nvSpPr>
        <p:spPr/>
        <p:txBody>
          <a:bodyPr/>
          <a:lstStyle/>
          <a:p>
            <a:fld id="{B3A94DFE-1727-4F04-AAEA-A6D5BC01C8F3}" type="slidenum">
              <a:rPr lang="pt-PT" smtClean="0"/>
              <a:t>6</a:t>
            </a:fld>
            <a:endParaRPr lang="pt-PT"/>
          </a:p>
        </p:txBody>
      </p:sp>
    </p:spTree>
    <p:extLst>
      <p:ext uri="{BB962C8B-B14F-4D97-AF65-F5344CB8AC3E}">
        <p14:creationId xmlns:p14="http://schemas.microsoft.com/office/powerpoint/2010/main" val="87554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one example of an usability test, done in the middle of the project website development cycle. This usability tests made with end users helped us to gather valuable information allowing us to improve the website interface. </a:t>
            </a:r>
            <a:endParaRPr lang="pt-PT"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A94DFE-1727-4F04-AAEA-A6D5BC01C8F3}" type="slidenum">
              <a:rPr lang="pt-PT" smtClean="0"/>
              <a:t>7</a:t>
            </a:fld>
            <a:endParaRPr lang="pt-PT"/>
          </a:p>
        </p:txBody>
      </p:sp>
    </p:spTree>
    <p:extLst>
      <p:ext uri="{BB962C8B-B14F-4D97-AF65-F5344CB8AC3E}">
        <p14:creationId xmlns:p14="http://schemas.microsoft.com/office/powerpoint/2010/main" val="2468384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working with a focus group so that we could understand what their expectations were, we developed a prototype, and tested it with usability tests. After giving the users the task of making a search, almost all users needed assistance to do so because the magnifying glass icon alone was not enough. </a:t>
            </a:r>
            <a:endParaRPr lang="pt-P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pt-P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used the think aloud method that allows users to talk, make suggestions on how we can improve. The users suggested that we put the word search in front of the magnifying glass icon to make it easier. This is just one of the several examples of an iterative development that count with a closer relation with older people.</a:t>
            </a:r>
            <a:endParaRPr lang="pt-PT"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3A94DFE-1727-4F04-AAEA-A6D5BC01C8F3}" type="slidenum">
              <a:rPr lang="pt-PT" smtClean="0"/>
              <a:t>8</a:t>
            </a:fld>
            <a:endParaRPr lang="pt-PT"/>
          </a:p>
        </p:txBody>
      </p:sp>
    </p:spTree>
    <p:extLst>
      <p:ext uri="{BB962C8B-B14F-4D97-AF65-F5344CB8AC3E}">
        <p14:creationId xmlns:p14="http://schemas.microsoft.com/office/powerpoint/2010/main" val="2414455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These are some of the reasons why accessibility should be part of the UI design process, taking a collaborative user-centered design approach (User Centered Design) including the elderly in the product development cycle (usability tests), and responding to their needs and expectations.</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Slide Number Placeholder 3"/>
          <p:cNvSpPr>
            <a:spLocks noGrp="1"/>
          </p:cNvSpPr>
          <p:nvPr>
            <p:ph type="sldNum" sz="quarter" idx="5"/>
          </p:nvPr>
        </p:nvSpPr>
        <p:spPr/>
        <p:txBody>
          <a:bodyPr/>
          <a:lstStyle/>
          <a:p>
            <a:fld id="{B3A94DFE-1727-4F04-AAEA-A6D5BC01C8F3}" type="slidenum">
              <a:rPr lang="pt-PT" smtClean="0"/>
              <a:t>9</a:t>
            </a:fld>
            <a:endParaRPr lang="pt-PT"/>
          </a:p>
        </p:txBody>
      </p:sp>
    </p:spTree>
    <p:extLst>
      <p:ext uri="{BB962C8B-B14F-4D97-AF65-F5344CB8AC3E}">
        <p14:creationId xmlns:p14="http://schemas.microsoft.com/office/powerpoint/2010/main" val="1309325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 concepts are particularly relevant to safeguard the inclusiveness of an interactive artifact. This is the case of the Design framework in which details some of the most important interaction design principles as well as interaction patterns.</a:t>
            </a:r>
            <a:endParaRPr lang="pt-P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Is the example of the search icon that I have mentioned and other principles and components that take part of the interface for the correct use of colors, to a legible typography, even to those who have vision deficits to icons that should be related to the cultural background and digital literacy of these users.</a:t>
            </a:r>
            <a:endParaRPr lang="pt-P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Well we have taken that into account.</a:t>
            </a:r>
            <a:endParaRPr lang="pt-PT" sz="1200" kern="1200" dirty="0" smtClean="0">
              <a:solidFill>
                <a:schemeClr val="tx1"/>
              </a:solidFill>
              <a:effectLst/>
              <a:latin typeface="+mn-lt"/>
              <a:ea typeface="+mn-ea"/>
              <a:cs typeface="+mn-cs"/>
            </a:endParaRPr>
          </a:p>
          <a:p>
            <a:endParaRPr lang="de-DE" dirty="0"/>
          </a:p>
        </p:txBody>
      </p:sp>
      <p:sp>
        <p:nvSpPr>
          <p:cNvPr id="4" name="Slide Number Placeholder 3"/>
          <p:cNvSpPr>
            <a:spLocks noGrp="1"/>
          </p:cNvSpPr>
          <p:nvPr>
            <p:ph type="sldNum" sz="quarter" idx="5"/>
          </p:nvPr>
        </p:nvSpPr>
        <p:spPr/>
        <p:txBody>
          <a:bodyPr/>
          <a:lstStyle/>
          <a:p>
            <a:fld id="{B3A94DFE-1727-4F04-AAEA-A6D5BC01C8F3}" type="slidenum">
              <a:rPr lang="pt-PT" smtClean="0"/>
              <a:t>10</a:t>
            </a:fld>
            <a:endParaRPr lang="pt-PT"/>
          </a:p>
        </p:txBody>
      </p:sp>
    </p:spTree>
    <p:extLst>
      <p:ext uri="{BB962C8B-B14F-4D97-AF65-F5344CB8AC3E}">
        <p14:creationId xmlns:p14="http://schemas.microsoft.com/office/powerpoint/2010/main" val="2883873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PT"/>
              <a:t>Clique para editar o estilo</a:t>
            </a:r>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p>
        </p:txBody>
      </p:sp>
      <p:sp>
        <p:nvSpPr>
          <p:cNvPr id="4" name="Marcador de Posição da Data 3"/>
          <p:cNvSpPr>
            <a:spLocks noGrp="1"/>
          </p:cNvSpPr>
          <p:nvPr>
            <p:ph type="dt" sz="half" idx="10"/>
          </p:nvPr>
        </p:nvSpPr>
        <p:spPr>
          <a:xfrm>
            <a:off x="838200" y="6356350"/>
            <a:ext cx="2743200" cy="365125"/>
          </a:xfrm>
          <a:prstGeom prst="rect">
            <a:avLst/>
          </a:prstGeom>
        </p:spPr>
        <p:txBody>
          <a:bodyPr/>
          <a:lstStyle/>
          <a:p>
            <a:fld id="{07DEDD80-CE32-492F-8C6E-0F6982DFFD2F}" type="datetimeFigureOut">
              <a:rPr lang="pt-PT" smtClean="0"/>
              <a:t>09/02/21</a:t>
            </a:fld>
            <a:endParaRPr lang="pt-PT"/>
          </a:p>
        </p:txBody>
      </p:sp>
      <p:sp>
        <p:nvSpPr>
          <p:cNvPr id="5" name="Marcador de Posição do Rodapé 4"/>
          <p:cNvSpPr>
            <a:spLocks noGrp="1"/>
          </p:cNvSpPr>
          <p:nvPr>
            <p:ph type="ftr" sz="quarter" idx="11"/>
          </p:nvPr>
        </p:nvSpPr>
        <p:spPr>
          <a:xfrm>
            <a:off x="4038600" y="6356350"/>
            <a:ext cx="4114800" cy="365125"/>
          </a:xfrm>
          <a:prstGeom prst="rect">
            <a:avLst/>
          </a:prstGeom>
        </p:spPr>
        <p:txBody>
          <a:bodyPr/>
          <a:lstStyle/>
          <a:p>
            <a:endParaRPr lang="pt-PT"/>
          </a:p>
        </p:txBody>
      </p:sp>
      <p:sp>
        <p:nvSpPr>
          <p:cNvPr id="6" name="Marcador de Posição do Número do Diapositivo 5"/>
          <p:cNvSpPr>
            <a:spLocks noGrp="1"/>
          </p:cNvSpPr>
          <p:nvPr>
            <p:ph type="sldNum" sz="quarter" idx="12"/>
          </p:nvPr>
        </p:nvSpPr>
        <p:spPr>
          <a:xfrm>
            <a:off x="8610600" y="6356350"/>
            <a:ext cx="2743200" cy="365125"/>
          </a:xfrm>
          <a:prstGeom prst="rect">
            <a:avLst/>
          </a:prstGeom>
        </p:spPr>
        <p:txBody>
          <a:bodyPr/>
          <a:lstStyle/>
          <a:p>
            <a:fld id="{5384AB31-EB2D-4E79-80A8-D9EB76103DD5}" type="slidenum">
              <a:rPr lang="pt-PT" smtClean="0"/>
              <a:t>‹#›</a:t>
            </a:fld>
            <a:endParaRPr lang="pt-PT"/>
          </a:p>
        </p:txBody>
      </p:sp>
    </p:spTree>
    <p:extLst>
      <p:ext uri="{BB962C8B-B14F-4D97-AF65-F5344CB8AC3E}">
        <p14:creationId xmlns:p14="http://schemas.microsoft.com/office/powerpoint/2010/main" val="3267120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pt-PT"/>
              <a:t>Clique para editar o estilo</a:t>
            </a:r>
          </a:p>
        </p:txBody>
      </p:sp>
      <p:sp>
        <p:nvSpPr>
          <p:cNvPr id="3" name="Marcador de Posição de Texto Vertical 2"/>
          <p:cNvSpPr>
            <a:spLocks noGrp="1"/>
          </p:cNvSpPr>
          <p:nvPr>
            <p:ph type="body" orient="vert" idx="1"/>
          </p:nvPr>
        </p:nvSpPr>
        <p:spPr>
          <a:xfrm>
            <a:off x="838200" y="1825625"/>
            <a:ext cx="10515600" cy="4351338"/>
          </a:xfrm>
          <a:prstGeom prst="rect">
            <a:avLst/>
          </a:prstGeo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a:xfrm>
            <a:off x="838200" y="6356350"/>
            <a:ext cx="2743200" cy="365125"/>
          </a:xfrm>
          <a:prstGeom prst="rect">
            <a:avLst/>
          </a:prstGeom>
        </p:spPr>
        <p:txBody>
          <a:bodyPr/>
          <a:lstStyle/>
          <a:p>
            <a:fld id="{07DEDD80-CE32-492F-8C6E-0F6982DFFD2F}" type="datetimeFigureOut">
              <a:rPr lang="pt-PT" smtClean="0"/>
              <a:t>09/02/21</a:t>
            </a:fld>
            <a:endParaRPr lang="pt-PT"/>
          </a:p>
        </p:txBody>
      </p:sp>
      <p:sp>
        <p:nvSpPr>
          <p:cNvPr id="5" name="Marcador de Posição do Rodapé 4"/>
          <p:cNvSpPr>
            <a:spLocks noGrp="1"/>
          </p:cNvSpPr>
          <p:nvPr>
            <p:ph type="ftr" sz="quarter" idx="11"/>
          </p:nvPr>
        </p:nvSpPr>
        <p:spPr>
          <a:xfrm>
            <a:off x="4038600" y="6356350"/>
            <a:ext cx="4114800" cy="365125"/>
          </a:xfrm>
          <a:prstGeom prst="rect">
            <a:avLst/>
          </a:prstGeom>
        </p:spPr>
        <p:txBody>
          <a:bodyPr/>
          <a:lstStyle/>
          <a:p>
            <a:endParaRPr lang="pt-PT"/>
          </a:p>
        </p:txBody>
      </p:sp>
      <p:sp>
        <p:nvSpPr>
          <p:cNvPr id="6" name="Marcador de Posição do Número do Diapositivo 5"/>
          <p:cNvSpPr>
            <a:spLocks noGrp="1"/>
          </p:cNvSpPr>
          <p:nvPr>
            <p:ph type="sldNum" sz="quarter" idx="12"/>
          </p:nvPr>
        </p:nvSpPr>
        <p:spPr>
          <a:xfrm>
            <a:off x="8610600" y="6356350"/>
            <a:ext cx="2743200" cy="365125"/>
          </a:xfrm>
          <a:prstGeom prst="rect">
            <a:avLst/>
          </a:prstGeom>
        </p:spPr>
        <p:txBody>
          <a:bodyPr/>
          <a:lstStyle/>
          <a:p>
            <a:fld id="{5384AB31-EB2D-4E79-80A8-D9EB76103DD5}" type="slidenum">
              <a:rPr lang="pt-PT" smtClean="0"/>
              <a:t>‹#›</a:t>
            </a:fld>
            <a:endParaRPr lang="pt-PT"/>
          </a:p>
        </p:txBody>
      </p:sp>
    </p:spTree>
    <p:extLst>
      <p:ext uri="{BB962C8B-B14F-4D97-AF65-F5344CB8AC3E}">
        <p14:creationId xmlns:p14="http://schemas.microsoft.com/office/powerpoint/2010/main" val="916999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838200" y="365125"/>
            <a:ext cx="7734300" cy="5811838"/>
          </a:xfrm>
          <a:prstGeom prst="rect">
            <a:avLst/>
          </a:prstGeo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a:xfrm>
            <a:off x="838200" y="6356350"/>
            <a:ext cx="2743200" cy="365125"/>
          </a:xfrm>
          <a:prstGeom prst="rect">
            <a:avLst/>
          </a:prstGeom>
        </p:spPr>
        <p:txBody>
          <a:bodyPr/>
          <a:lstStyle/>
          <a:p>
            <a:fld id="{07DEDD80-CE32-492F-8C6E-0F6982DFFD2F}" type="datetimeFigureOut">
              <a:rPr lang="pt-PT" smtClean="0"/>
              <a:t>09/02/21</a:t>
            </a:fld>
            <a:endParaRPr lang="pt-PT"/>
          </a:p>
        </p:txBody>
      </p:sp>
      <p:sp>
        <p:nvSpPr>
          <p:cNvPr id="5" name="Marcador de Posição do Rodapé 4"/>
          <p:cNvSpPr>
            <a:spLocks noGrp="1"/>
          </p:cNvSpPr>
          <p:nvPr>
            <p:ph type="ftr" sz="quarter" idx="11"/>
          </p:nvPr>
        </p:nvSpPr>
        <p:spPr>
          <a:xfrm>
            <a:off x="4038600" y="6356350"/>
            <a:ext cx="4114800" cy="365125"/>
          </a:xfrm>
          <a:prstGeom prst="rect">
            <a:avLst/>
          </a:prstGeom>
        </p:spPr>
        <p:txBody>
          <a:bodyPr/>
          <a:lstStyle/>
          <a:p>
            <a:endParaRPr lang="pt-PT"/>
          </a:p>
        </p:txBody>
      </p:sp>
      <p:sp>
        <p:nvSpPr>
          <p:cNvPr id="6" name="Marcador de Posição do Número do Diapositivo 5"/>
          <p:cNvSpPr>
            <a:spLocks noGrp="1"/>
          </p:cNvSpPr>
          <p:nvPr>
            <p:ph type="sldNum" sz="quarter" idx="12"/>
          </p:nvPr>
        </p:nvSpPr>
        <p:spPr>
          <a:xfrm>
            <a:off x="8610600" y="6356350"/>
            <a:ext cx="2743200" cy="365125"/>
          </a:xfrm>
          <a:prstGeom prst="rect">
            <a:avLst/>
          </a:prstGeom>
        </p:spPr>
        <p:txBody>
          <a:bodyPr/>
          <a:lstStyle/>
          <a:p>
            <a:fld id="{5384AB31-EB2D-4E79-80A8-D9EB76103DD5}" type="slidenum">
              <a:rPr lang="pt-PT" smtClean="0"/>
              <a:t>‹#›</a:t>
            </a:fld>
            <a:endParaRPr lang="pt-PT"/>
          </a:p>
        </p:txBody>
      </p:sp>
    </p:spTree>
    <p:extLst>
      <p:ext uri="{BB962C8B-B14F-4D97-AF65-F5344CB8AC3E}">
        <p14:creationId xmlns:p14="http://schemas.microsoft.com/office/powerpoint/2010/main" val="558059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pt-PT"/>
              <a:t>Clique para editar o estilo</a:t>
            </a:r>
          </a:p>
        </p:txBody>
      </p:sp>
      <p:sp>
        <p:nvSpPr>
          <p:cNvPr id="3" name="Marcador de Posição de Conteúdo 2"/>
          <p:cNvSpPr>
            <a:spLocks noGrp="1"/>
          </p:cNvSpPr>
          <p:nvPr>
            <p:ph idx="1"/>
          </p:nvPr>
        </p:nvSpPr>
        <p:spPr>
          <a:xfrm>
            <a:off x="838200" y="1825625"/>
            <a:ext cx="10515600" cy="4351338"/>
          </a:xfrm>
          <a:prstGeom prst="rect">
            <a:avLst/>
          </a:prstGeo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a:xfrm>
            <a:off x="838200" y="6356350"/>
            <a:ext cx="2743200" cy="365125"/>
          </a:xfrm>
          <a:prstGeom prst="rect">
            <a:avLst/>
          </a:prstGeom>
        </p:spPr>
        <p:txBody>
          <a:bodyPr/>
          <a:lstStyle/>
          <a:p>
            <a:fld id="{07DEDD80-CE32-492F-8C6E-0F6982DFFD2F}" type="datetimeFigureOut">
              <a:rPr lang="pt-PT" smtClean="0"/>
              <a:t>09/02/21</a:t>
            </a:fld>
            <a:endParaRPr lang="pt-PT"/>
          </a:p>
        </p:txBody>
      </p:sp>
      <p:sp>
        <p:nvSpPr>
          <p:cNvPr id="5" name="Marcador de Posição do Rodapé 4"/>
          <p:cNvSpPr>
            <a:spLocks noGrp="1"/>
          </p:cNvSpPr>
          <p:nvPr>
            <p:ph type="ftr" sz="quarter" idx="11"/>
          </p:nvPr>
        </p:nvSpPr>
        <p:spPr>
          <a:xfrm>
            <a:off x="4038600" y="6356350"/>
            <a:ext cx="4114800" cy="365125"/>
          </a:xfrm>
          <a:prstGeom prst="rect">
            <a:avLst/>
          </a:prstGeom>
        </p:spPr>
        <p:txBody>
          <a:bodyPr/>
          <a:lstStyle/>
          <a:p>
            <a:endParaRPr lang="pt-PT"/>
          </a:p>
        </p:txBody>
      </p:sp>
      <p:sp>
        <p:nvSpPr>
          <p:cNvPr id="6" name="Marcador de Posição do Número do Diapositivo 5"/>
          <p:cNvSpPr>
            <a:spLocks noGrp="1"/>
          </p:cNvSpPr>
          <p:nvPr>
            <p:ph type="sldNum" sz="quarter" idx="12"/>
          </p:nvPr>
        </p:nvSpPr>
        <p:spPr>
          <a:xfrm>
            <a:off x="8610600" y="6356350"/>
            <a:ext cx="2743200" cy="365125"/>
          </a:xfrm>
          <a:prstGeom prst="rect">
            <a:avLst/>
          </a:prstGeom>
        </p:spPr>
        <p:txBody>
          <a:bodyPr/>
          <a:lstStyle/>
          <a:p>
            <a:fld id="{5384AB31-EB2D-4E79-80A8-D9EB76103DD5}" type="slidenum">
              <a:rPr lang="pt-PT" smtClean="0"/>
              <a:t>‹#›</a:t>
            </a:fld>
            <a:endParaRPr lang="pt-PT"/>
          </a:p>
        </p:txBody>
      </p:sp>
    </p:spTree>
    <p:extLst>
      <p:ext uri="{BB962C8B-B14F-4D97-AF65-F5344CB8AC3E}">
        <p14:creationId xmlns:p14="http://schemas.microsoft.com/office/powerpoint/2010/main" val="1525814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pt-PT"/>
              <a:t>Clique para editar o estilo</a:t>
            </a:r>
          </a:p>
        </p:txBody>
      </p:sp>
      <p:sp>
        <p:nvSpPr>
          <p:cNvPr id="3" name="Marcador de Posição do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p:cNvSpPr>
            <a:spLocks noGrp="1"/>
          </p:cNvSpPr>
          <p:nvPr>
            <p:ph type="dt" sz="half" idx="10"/>
          </p:nvPr>
        </p:nvSpPr>
        <p:spPr>
          <a:xfrm>
            <a:off x="838200" y="6356350"/>
            <a:ext cx="2743200" cy="365125"/>
          </a:xfrm>
          <a:prstGeom prst="rect">
            <a:avLst/>
          </a:prstGeom>
        </p:spPr>
        <p:txBody>
          <a:bodyPr/>
          <a:lstStyle/>
          <a:p>
            <a:fld id="{07DEDD80-CE32-492F-8C6E-0F6982DFFD2F}" type="datetimeFigureOut">
              <a:rPr lang="pt-PT" smtClean="0"/>
              <a:t>09/02/21</a:t>
            </a:fld>
            <a:endParaRPr lang="pt-PT"/>
          </a:p>
        </p:txBody>
      </p:sp>
      <p:sp>
        <p:nvSpPr>
          <p:cNvPr id="5" name="Marcador de Posição do Rodapé 4"/>
          <p:cNvSpPr>
            <a:spLocks noGrp="1"/>
          </p:cNvSpPr>
          <p:nvPr>
            <p:ph type="ftr" sz="quarter" idx="11"/>
          </p:nvPr>
        </p:nvSpPr>
        <p:spPr>
          <a:xfrm>
            <a:off x="4038600" y="6356350"/>
            <a:ext cx="4114800" cy="365125"/>
          </a:xfrm>
          <a:prstGeom prst="rect">
            <a:avLst/>
          </a:prstGeom>
        </p:spPr>
        <p:txBody>
          <a:bodyPr/>
          <a:lstStyle/>
          <a:p>
            <a:endParaRPr lang="pt-PT"/>
          </a:p>
        </p:txBody>
      </p:sp>
      <p:sp>
        <p:nvSpPr>
          <p:cNvPr id="6" name="Marcador de Posição do Número do Diapositivo 5"/>
          <p:cNvSpPr>
            <a:spLocks noGrp="1"/>
          </p:cNvSpPr>
          <p:nvPr>
            <p:ph type="sldNum" sz="quarter" idx="12"/>
          </p:nvPr>
        </p:nvSpPr>
        <p:spPr>
          <a:xfrm>
            <a:off x="8610600" y="6356350"/>
            <a:ext cx="2743200" cy="365125"/>
          </a:xfrm>
          <a:prstGeom prst="rect">
            <a:avLst/>
          </a:prstGeom>
        </p:spPr>
        <p:txBody>
          <a:bodyPr/>
          <a:lstStyle/>
          <a:p>
            <a:fld id="{5384AB31-EB2D-4E79-80A8-D9EB76103DD5}" type="slidenum">
              <a:rPr lang="pt-PT" smtClean="0"/>
              <a:t>‹#›</a:t>
            </a:fld>
            <a:endParaRPr lang="pt-PT"/>
          </a:p>
        </p:txBody>
      </p:sp>
    </p:spTree>
    <p:extLst>
      <p:ext uri="{BB962C8B-B14F-4D97-AF65-F5344CB8AC3E}">
        <p14:creationId xmlns:p14="http://schemas.microsoft.com/office/powerpoint/2010/main" val="118098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pt-PT"/>
              <a:t>Clique para editar o estilo</a:t>
            </a:r>
          </a:p>
        </p:txBody>
      </p:sp>
      <p:sp>
        <p:nvSpPr>
          <p:cNvPr id="3" name="Marcador de Posição de Conteúdo 2"/>
          <p:cNvSpPr>
            <a:spLocks noGrp="1"/>
          </p:cNvSpPr>
          <p:nvPr>
            <p:ph sz="half" idx="1"/>
          </p:nvPr>
        </p:nvSpPr>
        <p:spPr>
          <a:xfrm>
            <a:off x="838200" y="1825625"/>
            <a:ext cx="5181600" cy="4351338"/>
          </a:xfrm>
          <a:prstGeom prst="rect">
            <a:avLst/>
          </a:prstGeo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6172200" y="1825625"/>
            <a:ext cx="5181600" cy="4351338"/>
          </a:xfrm>
          <a:prstGeom prst="rect">
            <a:avLst/>
          </a:prstGeo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a:xfrm>
            <a:off x="838200" y="6356350"/>
            <a:ext cx="2743200" cy="365125"/>
          </a:xfrm>
          <a:prstGeom prst="rect">
            <a:avLst/>
          </a:prstGeom>
        </p:spPr>
        <p:txBody>
          <a:bodyPr/>
          <a:lstStyle/>
          <a:p>
            <a:fld id="{07DEDD80-CE32-492F-8C6E-0F6982DFFD2F}" type="datetimeFigureOut">
              <a:rPr lang="pt-PT" smtClean="0"/>
              <a:t>09/02/21</a:t>
            </a:fld>
            <a:endParaRPr lang="pt-PT"/>
          </a:p>
        </p:txBody>
      </p:sp>
      <p:sp>
        <p:nvSpPr>
          <p:cNvPr id="6" name="Marcador de Posição do Rodapé 5"/>
          <p:cNvSpPr>
            <a:spLocks noGrp="1"/>
          </p:cNvSpPr>
          <p:nvPr>
            <p:ph type="ftr" sz="quarter" idx="11"/>
          </p:nvPr>
        </p:nvSpPr>
        <p:spPr>
          <a:xfrm>
            <a:off x="4038600" y="6356350"/>
            <a:ext cx="4114800" cy="365125"/>
          </a:xfrm>
          <a:prstGeom prst="rect">
            <a:avLst/>
          </a:prstGeom>
        </p:spPr>
        <p:txBody>
          <a:bodyPr/>
          <a:lstStyle/>
          <a:p>
            <a:endParaRPr lang="pt-PT"/>
          </a:p>
        </p:txBody>
      </p:sp>
      <p:sp>
        <p:nvSpPr>
          <p:cNvPr id="7" name="Marcador de Posição do Número do Diapositivo 6"/>
          <p:cNvSpPr>
            <a:spLocks noGrp="1"/>
          </p:cNvSpPr>
          <p:nvPr>
            <p:ph type="sldNum" sz="quarter" idx="12"/>
          </p:nvPr>
        </p:nvSpPr>
        <p:spPr>
          <a:xfrm>
            <a:off x="8610600" y="6356350"/>
            <a:ext cx="2743200" cy="365125"/>
          </a:xfrm>
          <a:prstGeom prst="rect">
            <a:avLst/>
          </a:prstGeom>
        </p:spPr>
        <p:txBody>
          <a:bodyPr/>
          <a:lstStyle/>
          <a:p>
            <a:fld id="{5384AB31-EB2D-4E79-80A8-D9EB76103DD5}" type="slidenum">
              <a:rPr lang="pt-PT" smtClean="0"/>
              <a:t>‹#›</a:t>
            </a:fld>
            <a:endParaRPr lang="pt-PT"/>
          </a:p>
        </p:txBody>
      </p:sp>
    </p:spTree>
    <p:extLst>
      <p:ext uri="{BB962C8B-B14F-4D97-AF65-F5344CB8AC3E}">
        <p14:creationId xmlns:p14="http://schemas.microsoft.com/office/powerpoint/2010/main" val="1151961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pt-PT"/>
              <a:t>Clique para editar o estilo</a:t>
            </a:r>
          </a:p>
        </p:txBody>
      </p:sp>
      <p:sp>
        <p:nvSpPr>
          <p:cNvPr id="3" name="Marcador de Posição do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p:cNvSpPr>
            <a:spLocks noGrp="1"/>
          </p:cNvSpPr>
          <p:nvPr>
            <p:ph sz="half" idx="2"/>
          </p:nvPr>
        </p:nvSpPr>
        <p:spPr>
          <a:xfrm>
            <a:off x="839788" y="2505075"/>
            <a:ext cx="5157787" cy="3684588"/>
          </a:xfrm>
          <a:prstGeom prst="rect">
            <a:avLst/>
          </a:prstGeo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p:cNvSpPr>
            <a:spLocks noGrp="1"/>
          </p:cNvSpPr>
          <p:nvPr>
            <p:ph sz="quarter" idx="4"/>
          </p:nvPr>
        </p:nvSpPr>
        <p:spPr>
          <a:xfrm>
            <a:off x="6172200" y="2505075"/>
            <a:ext cx="5183188" cy="3684588"/>
          </a:xfrm>
          <a:prstGeom prst="rect">
            <a:avLst/>
          </a:prstGeo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a:xfrm>
            <a:off x="838200" y="6356350"/>
            <a:ext cx="2743200" cy="365125"/>
          </a:xfrm>
          <a:prstGeom prst="rect">
            <a:avLst/>
          </a:prstGeom>
        </p:spPr>
        <p:txBody>
          <a:bodyPr/>
          <a:lstStyle/>
          <a:p>
            <a:fld id="{07DEDD80-CE32-492F-8C6E-0F6982DFFD2F}" type="datetimeFigureOut">
              <a:rPr lang="pt-PT" smtClean="0"/>
              <a:t>09/02/21</a:t>
            </a:fld>
            <a:endParaRPr lang="pt-PT"/>
          </a:p>
        </p:txBody>
      </p:sp>
      <p:sp>
        <p:nvSpPr>
          <p:cNvPr id="8" name="Marcador de Posição do Rodapé 7"/>
          <p:cNvSpPr>
            <a:spLocks noGrp="1"/>
          </p:cNvSpPr>
          <p:nvPr>
            <p:ph type="ftr" sz="quarter" idx="11"/>
          </p:nvPr>
        </p:nvSpPr>
        <p:spPr>
          <a:xfrm>
            <a:off x="4038600" y="6356350"/>
            <a:ext cx="4114800" cy="365125"/>
          </a:xfrm>
          <a:prstGeom prst="rect">
            <a:avLst/>
          </a:prstGeom>
        </p:spPr>
        <p:txBody>
          <a:bodyPr/>
          <a:lstStyle/>
          <a:p>
            <a:endParaRPr lang="pt-PT"/>
          </a:p>
        </p:txBody>
      </p:sp>
      <p:sp>
        <p:nvSpPr>
          <p:cNvPr id="9" name="Marcador de Posição do Número do Diapositivo 8"/>
          <p:cNvSpPr>
            <a:spLocks noGrp="1"/>
          </p:cNvSpPr>
          <p:nvPr>
            <p:ph type="sldNum" sz="quarter" idx="12"/>
          </p:nvPr>
        </p:nvSpPr>
        <p:spPr>
          <a:xfrm>
            <a:off x="8610600" y="6356350"/>
            <a:ext cx="2743200" cy="365125"/>
          </a:xfrm>
          <a:prstGeom prst="rect">
            <a:avLst/>
          </a:prstGeom>
        </p:spPr>
        <p:txBody>
          <a:bodyPr/>
          <a:lstStyle/>
          <a:p>
            <a:fld id="{5384AB31-EB2D-4E79-80A8-D9EB76103DD5}" type="slidenum">
              <a:rPr lang="pt-PT" smtClean="0"/>
              <a:t>‹#›</a:t>
            </a:fld>
            <a:endParaRPr lang="pt-PT"/>
          </a:p>
        </p:txBody>
      </p:sp>
    </p:spTree>
    <p:extLst>
      <p:ext uri="{BB962C8B-B14F-4D97-AF65-F5344CB8AC3E}">
        <p14:creationId xmlns:p14="http://schemas.microsoft.com/office/powerpoint/2010/main" val="3782427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pt-PT"/>
              <a:t>Clique para editar o estilo</a:t>
            </a:r>
          </a:p>
        </p:txBody>
      </p:sp>
      <p:sp>
        <p:nvSpPr>
          <p:cNvPr id="3" name="Marcador de Posição da Data 2"/>
          <p:cNvSpPr>
            <a:spLocks noGrp="1"/>
          </p:cNvSpPr>
          <p:nvPr>
            <p:ph type="dt" sz="half" idx="10"/>
          </p:nvPr>
        </p:nvSpPr>
        <p:spPr>
          <a:xfrm>
            <a:off x="838200" y="6356350"/>
            <a:ext cx="2743200" cy="365125"/>
          </a:xfrm>
          <a:prstGeom prst="rect">
            <a:avLst/>
          </a:prstGeom>
        </p:spPr>
        <p:txBody>
          <a:bodyPr/>
          <a:lstStyle/>
          <a:p>
            <a:fld id="{07DEDD80-CE32-492F-8C6E-0F6982DFFD2F}" type="datetimeFigureOut">
              <a:rPr lang="pt-PT" smtClean="0"/>
              <a:t>09/02/21</a:t>
            </a:fld>
            <a:endParaRPr lang="pt-PT"/>
          </a:p>
        </p:txBody>
      </p:sp>
      <p:sp>
        <p:nvSpPr>
          <p:cNvPr id="4" name="Marcador de Posição do Rodapé 3"/>
          <p:cNvSpPr>
            <a:spLocks noGrp="1"/>
          </p:cNvSpPr>
          <p:nvPr>
            <p:ph type="ftr" sz="quarter" idx="11"/>
          </p:nvPr>
        </p:nvSpPr>
        <p:spPr>
          <a:xfrm>
            <a:off x="4038600" y="6356350"/>
            <a:ext cx="4114800" cy="365125"/>
          </a:xfrm>
          <a:prstGeom prst="rect">
            <a:avLst/>
          </a:prstGeom>
        </p:spPr>
        <p:txBody>
          <a:bodyPr/>
          <a:lstStyle/>
          <a:p>
            <a:endParaRPr lang="pt-PT"/>
          </a:p>
        </p:txBody>
      </p:sp>
      <p:sp>
        <p:nvSpPr>
          <p:cNvPr id="5" name="Marcador de Posição do Número do Diapositivo 4"/>
          <p:cNvSpPr>
            <a:spLocks noGrp="1"/>
          </p:cNvSpPr>
          <p:nvPr>
            <p:ph type="sldNum" sz="quarter" idx="12"/>
          </p:nvPr>
        </p:nvSpPr>
        <p:spPr>
          <a:xfrm>
            <a:off x="8610600" y="6356350"/>
            <a:ext cx="2743200" cy="365125"/>
          </a:xfrm>
          <a:prstGeom prst="rect">
            <a:avLst/>
          </a:prstGeom>
        </p:spPr>
        <p:txBody>
          <a:bodyPr/>
          <a:lstStyle/>
          <a:p>
            <a:fld id="{5384AB31-EB2D-4E79-80A8-D9EB76103DD5}" type="slidenum">
              <a:rPr lang="pt-PT" smtClean="0"/>
              <a:t>‹#›</a:t>
            </a:fld>
            <a:endParaRPr lang="pt-PT"/>
          </a:p>
        </p:txBody>
      </p:sp>
    </p:spTree>
    <p:extLst>
      <p:ext uri="{BB962C8B-B14F-4D97-AF65-F5344CB8AC3E}">
        <p14:creationId xmlns:p14="http://schemas.microsoft.com/office/powerpoint/2010/main" val="3712664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a:xfrm>
            <a:off x="838200" y="6356350"/>
            <a:ext cx="2743200" cy="365125"/>
          </a:xfrm>
          <a:prstGeom prst="rect">
            <a:avLst/>
          </a:prstGeom>
        </p:spPr>
        <p:txBody>
          <a:bodyPr/>
          <a:lstStyle/>
          <a:p>
            <a:fld id="{07DEDD80-CE32-492F-8C6E-0F6982DFFD2F}" type="datetimeFigureOut">
              <a:rPr lang="pt-PT" smtClean="0"/>
              <a:t>09/02/21</a:t>
            </a:fld>
            <a:endParaRPr lang="pt-PT"/>
          </a:p>
        </p:txBody>
      </p:sp>
      <p:sp>
        <p:nvSpPr>
          <p:cNvPr id="3" name="Marcador de Posição do Rodapé 2"/>
          <p:cNvSpPr>
            <a:spLocks noGrp="1"/>
          </p:cNvSpPr>
          <p:nvPr>
            <p:ph type="ftr" sz="quarter" idx="11"/>
          </p:nvPr>
        </p:nvSpPr>
        <p:spPr>
          <a:xfrm>
            <a:off x="4038600" y="6356350"/>
            <a:ext cx="4114800" cy="365125"/>
          </a:xfrm>
          <a:prstGeom prst="rect">
            <a:avLst/>
          </a:prstGeom>
        </p:spPr>
        <p:txBody>
          <a:bodyPr/>
          <a:lstStyle/>
          <a:p>
            <a:endParaRPr lang="pt-PT"/>
          </a:p>
        </p:txBody>
      </p:sp>
      <p:sp>
        <p:nvSpPr>
          <p:cNvPr id="4" name="Marcador de Posição do Número do Diapositivo 3"/>
          <p:cNvSpPr>
            <a:spLocks noGrp="1"/>
          </p:cNvSpPr>
          <p:nvPr>
            <p:ph type="sldNum" sz="quarter" idx="12"/>
          </p:nvPr>
        </p:nvSpPr>
        <p:spPr>
          <a:xfrm>
            <a:off x="8610600" y="6356350"/>
            <a:ext cx="2743200" cy="365125"/>
          </a:xfrm>
          <a:prstGeom prst="rect">
            <a:avLst/>
          </a:prstGeom>
        </p:spPr>
        <p:txBody>
          <a:bodyPr/>
          <a:lstStyle/>
          <a:p>
            <a:fld id="{5384AB31-EB2D-4E79-80A8-D9EB76103DD5}" type="slidenum">
              <a:rPr lang="pt-PT" smtClean="0"/>
              <a:t>‹#›</a:t>
            </a:fld>
            <a:endParaRPr lang="pt-PT"/>
          </a:p>
        </p:txBody>
      </p:sp>
    </p:spTree>
    <p:extLst>
      <p:ext uri="{BB962C8B-B14F-4D97-AF65-F5344CB8AC3E}">
        <p14:creationId xmlns:p14="http://schemas.microsoft.com/office/powerpoint/2010/main" val="2015230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pt-PT"/>
              <a:t>Clique para editar o estilo</a:t>
            </a:r>
          </a:p>
        </p:txBody>
      </p:sp>
      <p:sp>
        <p:nvSpPr>
          <p:cNvPr id="3" name="Marcador de Posição de Conteú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a:xfrm>
            <a:off x="838200" y="6356350"/>
            <a:ext cx="2743200" cy="365125"/>
          </a:xfrm>
          <a:prstGeom prst="rect">
            <a:avLst/>
          </a:prstGeom>
        </p:spPr>
        <p:txBody>
          <a:bodyPr/>
          <a:lstStyle/>
          <a:p>
            <a:fld id="{07DEDD80-CE32-492F-8C6E-0F6982DFFD2F}" type="datetimeFigureOut">
              <a:rPr lang="pt-PT" smtClean="0"/>
              <a:t>09/02/21</a:t>
            </a:fld>
            <a:endParaRPr lang="pt-PT"/>
          </a:p>
        </p:txBody>
      </p:sp>
      <p:sp>
        <p:nvSpPr>
          <p:cNvPr id="6" name="Marcador de Posição do Rodapé 5"/>
          <p:cNvSpPr>
            <a:spLocks noGrp="1"/>
          </p:cNvSpPr>
          <p:nvPr>
            <p:ph type="ftr" sz="quarter" idx="11"/>
          </p:nvPr>
        </p:nvSpPr>
        <p:spPr>
          <a:xfrm>
            <a:off x="4038600" y="6356350"/>
            <a:ext cx="4114800" cy="365125"/>
          </a:xfrm>
          <a:prstGeom prst="rect">
            <a:avLst/>
          </a:prstGeom>
        </p:spPr>
        <p:txBody>
          <a:bodyPr/>
          <a:lstStyle/>
          <a:p>
            <a:endParaRPr lang="pt-PT"/>
          </a:p>
        </p:txBody>
      </p:sp>
      <p:sp>
        <p:nvSpPr>
          <p:cNvPr id="7" name="Marcador de Posição do Número do Diapositivo 6"/>
          <p:cNvSpPr>
            <a:spLocks noGrp="1"/>
          </p:cNvSpPr>
          <p:nvPr>
            <p:ph type="sldNum" sz="quarter" idx="12"/>
          </p:nvPr>
        </p:nvSpPr>
        <p:spPr>
          <a:xfrm>
            <a:off x="8610600" y="6356350"/>
            <a:ext cx="2743200" cy="365125"/>
          </a:xfrm>
          <a:prstGeom prst="rect">
            <a:avLst/>
          </a:prstGeom>
        </p:spPr>
        <p:txBody>
          <a:bodyPr/>
          <a:lstStyle/>
          <a:p>
            <a:fld id="{5384AB31-EB2D-4E79-80A8-D9EB76103DD5}" type="slidenum">
              <a:rPr lang="pt-PT" smtClean="0"/>
              <a:t>‹#›</a:t>
            </a:fld>
            <a:endParaRPr lang="pt-PT"/>
          </a:p>
        </p:txBody>
      </p:sp>
    </p:spTree>
    <p:extLst>
      <p:ext uri="{BB962C8B-B14F-4D97-AF65-F5344CB8AC3E}">
        <p14:creationId xmlns:p14="http://schemas.microsoft.com/office/powerpoint/2010/main" val="1270427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pt-PT"/>
              <a:t>Clique para editar o estilo</a:t>
            </a:r>
          </a:p>
        </p:txBody>
      </p:sp>
      <p:sp>
        <p:nvSpPr>
          <p:cNvPr id="3" name="Marcador de Posição da Imagem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a:xfrm>
            <a:off x="838200" y="6356350"/>
            <a:ext cx="2743200" cy="365125"/>
          </a:xfrm>
          <a:prstGeom prst="rect">
            <a:avLst/>
          </a:prstGeom>
        </p:spPr>
        <p:txBody>
          <a:bodyPr/>
          <a:lstStyle/>
          <a:p>
            <a:fld id="{07DEDD80-CE32-492F-8C6E-0F6982DFFD2F}" type="datetimeFigureOut">
              <a:rPr lang="pt-PT" smtClean="0"/>
              <a:t>09/02/21</a:t>
            </a:fld>
            <a:endParaRPr lang="pt-PT"/>
          </a:p>
        </p:txBody>
      </p:sp>
      <p:sp>
        <p:nvSpPr>
          <p:cNvPr id="6" name="Marcador de Posição do Rodapé 5"/>
          <p:cNvSpPr>
            <a:spLocks noGrp="1"/>
          </p:cNvSpPr>
          <p:nvPr>
            <p:ph type="ftr" sz="quarter" idx="11"/>
          </p:nvPr>
        </p:nvSpPr>
        <p:spPr>
          <a:xfrm>
            <a:off x="4038600" y="6356350"/>
            <a:ext cx="4114800" cy="365125"/>
          </a:xfrm>
          <a:prstGeom prst="rect">
            <a:avLst/>
          </a:prstGeom>
        </p:spPr>
        <p:txBody>
          <a:bodyPr/>
          <a:lstStyle/>
          <a:p>
            <a:endParaRPr lang="pt-PT"/>
          </a:p>
        </p:txBody>
      </p:sp>
      <p:sp>
        <p:nvSpPr>
          <p:cNvPr id="7" name="Marcador de Posição do Número do Diapositivo 6"/>
          <p:cNvSpPr>
            <a:spLocks noGrp="1"/>
          </p:cNvSpPr>
          <p:nvPr>
            <p:ph type="sldNum" sz="quarter" idx="12"/>
          </p:nvPr>
        </p:nvSpPr>
        <p:spPr>
          <a:xfrm>
            <a:off x="8610600" y="6356350"/>
            <a:ext cx="2743200" cy="365125"/>
          </a:xfrm>
          <a:prstGeom prst="rect">
            <a:avLst/>
          </a:prstGeom>
        </p:spPr>
        <p:txBody>
          <a:bodyPr/>
          <a:lstStyle/>
          <a:p>
            <a:fld id="{5384AB31-EB2D-4E79-80A8-D9EB76103DD5}" type="slidenum">
              <a:rPr lang="pt-PT" smtClean="0"/>
              <a:t>‹#›</a:t>
            </a:fld>
            <a:endParaRPr lang="pt-PT"/>
          </a:p>
        </p:txBody>
      </p:sp>
    </p:spTree>
    <p:extLst>
      <p:ext uri="{BB962C8B-B14F-4D97-AF65-F5344CB8AC3E}">
        <p14:creationId xmlns:p14="http://schemas.microsoft.com/office/powerpoint/2010/main" val="16975234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1734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ell phone&#10;&#10;Description automatically generated">
            <a:extLst>
              <a:ext uri="{FF2B5EF4-FFF2-40B4-BE49-F238E27FC236}">
                <a16:creationId xmlns:a16="http://schemas.microsoft.com/office/drawing/2014/main" xmlns="" id="{35808D24-564E-40EB-ACCE-0B6FDAC4D4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04" y="6084832"/>
            <a:ext cx="2074218" cy="451294"/>
          </a:xfrm>
          <a:prstGeom prst="rect">
            <a:avLst/>
          </a:prstGeom>
        </p:spPr>
      </p:pic>
      <p:sp>
        <p:nvSpPr>
          <p:cNvPr id="21" name="Rechthoek 35">
            <a:extLst>
              <a:ext uri="{FF2B5EF4-FFF2-40B4-BE49-F238E27FC236}">
                <a16:creationId xmlns:a16="http://schemas.microsoft.com/office/drawing/2014/main" xmlns="" id="{6813CBF5-650A-46BF-B5A9-0E12370F8883}"/>
              </a:ext>
            </a:extLst>
          </p:cNvPr>
          <p:cNvSpPr/>
          <p:nvPr/>
        </p:nvSpPr>
        <p:spPr>
          <a:xfrm>
            <a:off x="0" y="0"/>
            <a:ext cx="12192000" cy="5667375"/>
          </a:xfrm>
          <a:prstGeom prst="rect">
            <a:avLst/>
          </a:prstGeom>
          <a:solidFill>
            <a:srgbClr val="3997AE"/>
          </a:solidFill>
          <a:ln>
            <a:noFill/>
          </a:ln>
          <a:effectLst/>
        </p:spPr>
        <p:style>
          <a:lnRef idx="1">
            <a:schemeClr val="accent1"/>
          </a:lnRef>
          <a:fillRef idx="3">
            <a:schemeClr val="accent1"/>
          </a:fillRef>
          <a:effectRef idx="2">
            <a:schemeClr val="accent1"/>
          </a:effectRef>
          <a:fontRef idx="minor">
            <a:schemeClr val="lt1"/>
          </a:fontRef>
        </p:style>
        <p:txBody>
          <a:bodyPr lIns="63981" tIns="31990" rIns="63981" bIns="31990" anchor="ctr"/>
          <a:lstStyle/>
          <a:p>
            <a:pPr lvl="1" eaLnBrk="1" fontAlgn="auto" hangingPunct="1">
              <a:lnSpc>
                <a:spcPct val="90000"/>
              </a:lnSpc>
              <a:spcBef>
                <a:spcPts val="0"/>
              </a:spcBef>
              <a:spcAft>
                <a:spcPct val="35000"/>
              </a:spcAft>
              <a:defRPr/>
            </a:pPr>
            <a:endParaRPr lang="en-US" sz="2000" dirty="0">
              <a:solidFill>
                <a:srgbClr val="000000"/>
              </a:solidFill>
            </a:endParaRPr>
          </a:p>
        </p:txBody>
      </p:sp>
      <p:pic>
        <p:nvPicPr>
          <p:cNvPr id="1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9276" y="6152218"/>
            <a:ext cx="1543696" cy="316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ângulo 9"/>
          <p:cNvSpPr/>
          <p:nvPr/>
        </p:nvSpPr>
        <p:spPr>
          <a:xfrm>
            <a:off x="643061" y="2084568"/>
            <a:ext cx="11285688" cy="3000821"/>
          </a:xfrm>
          <a:prstGeom prst="rect">
            <a:avLst/>
          </a:prstGeom>
        </p:spPr>
        <p:txBody>
          <a:bodyPr wrap="square">
            <a:spAutoFit/>
          </a:bodyPr>
          <a:lstStyle/>
          <a:p>
            <a:pPr>
              <a:defRPr/>
            </a:pPr>
            <a:r>
              <a:rPr lang="pt-PT" sz="3600" dirty="0" err="1">
                <a:solidFill>
                  <a:schemeClr val="bg1"/>
                </a:solidFill>
                <a:latin typeface="Montserrat" panose="00000500000000000000" pitchFamily="2" charset="0"/>
                <a:ea typeface="Blogger Sans" panose="02000506030000020004" pitchFamily="2" charset="0"/>
                <a:cs typeface="Myriad Pro Light"/>
              </a:rPr>
              <a:t>Projecto</a:t>
            </a:r>
            <a:r>
              <a:rPr lang="pt-PT" sz="3600" dirty="0">
                <a:solidFill>
                  <a:schemeClr val="bg1"/>
                </a:solidFill>
                <a:latin typeface="Montserrat" panose="00000500000000000000" pitchFamily="2" charset="0"/>
                <a:ea typeface="Blogger Sans" panose="02000506030000020004" pitchFamily="2" charset="0"/>
                <a:cs typeface="Myriad Pro Light"/>
              </a:rPr>
              <a:t> ICTskills4All</a:t>
            </a:r>
          </a:p>
          <a:p>
            <a:pPr>
              <a:defRPr/>
            </a:pPr>
            <a:r>
              <a:rPr lang="pt-PT" sz="2800" b="1" dirty="0">
                <a:solidFill>
                  <a:schemeClr val="bg1"/>
                </a:solidFill>
                <a:latin typeface="Montserrat" panose="00000500000000000000" pitchFamily="2" charset="0"/>
                <a:ea typeface="Blogger Sans" panose="02000506030000020004" pitchFamily="2" charset="0"/>
                <a:cs typeface="Myriad Pro"/>
              </a:rPr>
              <a:t>DESIGN GOOD PRACTICES for </a:t>
            </a:r>
            <a:r>
              <a:rPr lang="pt-PT" sz="2800" b="1" dirty="0" err="1">
                <a:solidFill>
                  <a:schemeClr val="bg1"/>
                </a:solidFill>
                <a:latin typeface="Montserrat" panose="00000500000000000000" pitchFamily="2" charset="0"/>
                <a:ea typeface="Blogger Sans" panose="02000506030000020004" pitchFamily="2" charset="0"/>
                <a:cs typeface="Myriad Pro"/>
              </a:rPr>
              <a:t>older</a:t>
            </a:r>
            <a:r>
              <a:rPr lang="pt-PT" sz="2800" b="1" dirty="0">
                <a:solidFill>
                  <a:schemeClr val="bg1"/>
                </a:solidFill>
                <a:latin typeface="Montserrat" panose="00000500000000000000" pitchFamily="2" charset="0"/>
                <a:ea typeface="Blogger Sans" panose="02000506030000020004" pitchFamily="2" charset="0"/>
                <a:cs typeface="Myriad Pro"/>
              </a:rPr>
              <a:t> </a:t>
            </a:r>
            <a:r>
              <a:rPr lang="pt-PT" sz="2800" b="1" dirty="0" err="1">
                <a:solidFill>
                  <a:schemeClr val="bg1"/>
                </a:solidFill>
                <a:latin typeface="Montserrat" panose="00000500000000000000" pitchFamily="2" charset="0"/>
                <a:ea typeface="Blogger Sans" panose="02000506030000020004" pitchFamily="2" charset="0"/>
                <a:cs typeface="Myriad Pro"/>
              </a:rPr>
              <a:t>adults</a:t>
            </a:r>
            <a:endParaRPr lang="pt-PT" sz="3600" dirty="0">
              <a:solidFill>
                <a:schemeClr val="accent5">
                  <a:lumMod val="50000"/>
                </a:schemeClr>
              </a:solidFill>
            </a:endParaRPr>
          </a:p>
          <a:p>
            <a:pPr algn="ctr">
              <a:defRPr/>
            </a:pPr>
            <a:endParaRPr lang="pt-PT" sz="3600" dirty="0">
              <a:solidFill>
                <a:schemeClr val="accent5">
                  <a:lumMod val="50000"/>
                </a:schemeClr>
              </a:solidFill>
            </a:endParaRPr>
          </a:p>
          <a:p>
            <a:pPr algn="ctr">
              <a:defRPr/>
            </a:pPr>
            <a:endParaRPr lang="pt-PT" sz="3600" dirty="0">
              <a:solidFill>
                <a:schemeClr val="accent5">
                  <a:lumMod val="50000"/>
                </a:schemeClr>
              </a:solidFill>
            </a:endParaRPr>
          </a:p>
          <a:p>
            <a:pPr>
              <a:defRPr/>
            </a:pPr>
            <a:r>
              <a:rPr lang="pt-PT" sz="1700" b="1" dirty="0">
                <a:solidFill>
                  <a:schemeClr val="bg1"/>
                </a:solidFill>
                <a:latin typeface="Myriad Pro"/>
                <a:cs typeface="Myriad Pro"/>
              </a:rPr>
              <a:t>Liliana Rodrigues |</a:t>
            </a:r>
            <a:r>
              <a:rPr lang="pt-PT" sz="1700" dirty="0">
                <a:solidFill>
                  <a:schemeClr val="bg1"/>
                </a:solidFill>
                <a:latin typeface="Myriad Pro Light"/>
                <a:cs typeface="Myriad Pro Light"/>
              </a:rPr>
              <a:t> </a:t>
            </a:r>
            <a:r>
              <a:rPr lang="pt-PT" sz="1600" dirty="0">
                <a:solidFill>
                  <a:schemeClr val="bg1"/>
                </a:solidFill>
                <a:latin typeface="Myriad Pro Light"/>
                <a:cs typeface="Myriad Pro Light"/>
              </a:rPr>
              <a:t>ICTskills4All Project Manager</a:t>
            </a:r>
          </a:p>
          <a:p>
            <a:endParaRPr lang="pt-PT" sz="3600" dirty="0">
              <a:solidFill>
                <a:schemeClr val="accent5">
                  <a:lumMod val="50000"/>
                </a:schemeClr>
              </a:solidFill>
            </a:endParaRPr>
          </a:p>
        </p:txBody>
      </p:sp>
      <p:sp>
        <p:nvSpPr>
          <p:cNvPr id="11" name="Linha"/>
          <p:cNvSpPr/>
          <p:nvPr/>
        </p:nvSpPr>
        <p:spPr>
          <a:xfrm flipV="1">
            <a:off x="541066" y="2057601"/>
            <a:ext cx="0" cy="1238342"/>
          </a:xfrm>
          <a:prstGeom prst="line">
            <a:avLst/>
          </a:prstGeom>
          <a:ln w="12700">
            <a:solidFill>
              <a:srgbClr val="FFFFFF"/>
            </a:solidFill>
            <a:miter lim="400000"/>
          </a:ln>
        </p:spPr>
        <p:txBody>
          <a:bodyPr lIns="50800" tIns="50800" rIns="50800" bIns="50800" anchor="ctr"/>
          <a:lstStyle/>
          <a:p>
            <a:pPr>
              <a:defRPr sz="2200" b="0">
                <a:latin typeface="+mn-lt"/>
                <a:ea typeface="+mn-ea"/>
                <a:cs typeface="+mn-cs"/>
                <a:sym typeface="Helvetica Neue Medium"/>
              </a:defRPr>
            </a:pPr>
            <a:endParaRPr/>
          </a:p>
        </p:txBody>
      </p:sp>
      <p:pic>
        <p:nvPicPr>
          <p:cNvPr id="12" name="Imagem" descr="Imagem"/>
          <p:cNvPicPr>
            <a:picLocks noChangeAspect="1"/>
          </p:cNvPicPr>
          <p:nvPr/>
        </p:nvPicPr>
        <p:blipFill>
          <a:blip r:embed="rId4"/>
          <a:stretch>
            <a:fillRect/>
          </a:stretch>
        </p:blipFill>
        <p:spPr>
          <a:xfrm>
            <a:off x="508914" y="667259"/>
            <a:ext cx="986200" cy="978763"/>
          </a:xfrm>
          <a:prstGeom prst="rect">
            <a:avLst/>
          </a:prstGeom>
          <a:ln w="12700">
            <a:miter lim="400000"/>
          </a:ln>
        </p:spPr>
      </p:pic>
      <p:pic>
        <p:nvPicPr>
          <p:cNvPr id="2" name="Picture 1"/>
          <p:cNvPicPr>
            <a:picLocks noChangeAspect="1"/>
          </p:cNvPicPr>
          <p:nvPr/>
        </p:nvPicPr>
        <p:blipFill>
          <a:blip r:embed="rId5"/>
          <a:stretch>
            <a:fillRect/>
          </a:stretch>
        </p:blipFill>
        <p:spPr>
          <a:xfrm>
            <a:off x="6129867" y="6027175"/>
            <a:ext cx="1032933" cy="566609"/>
          </a:xfrm>
          <a:prstGeom prst="rect">
            <a:avLst/>
          </a:prstGeom>
        </p:spPr>
      </p:pic>
    </p:spTree>
    <p:extLst>
      <p:ext uri="{BB962C8B-B14F-4D97-AF65-F5344CB8AC3E}">
        <p14:creationId xmlns:p14="http://schemas.microsoft.com/office/powerpoint/2010/main" val="1662852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ixaDeTexto 12"/>
          <p:cNvSpPr txBox="1"/>
          <p:nvPr/>
        </p:nvSpPr>
        <p:spPr>
          <a:xfrm>
            <a:off x="0" y="1560878"/>
            <a:ext cx="12191999" cy="5057025"/>
          </a:xfrm>
          <a:prstGeom prst="rect">
            <a:avLst/>
          </a:prstGeom>
          <a:noFill/>
        </p:spPr>
        <p:txBody>
          <a:bodyPr wrap="square" rtlCol="0">
            <a:spAutoFit/>
          </a:bodyPr>
          <a:lstStyle/>
          <a:p>
            <a:pPr algn="ctr">
              <a:spcAft>
                <a:spcPts val="1200"/>
              </a:spcAft>
            </a:pPr>
            <a:r>
              <a:rPr lang="en-US" sz="4400" b="1" dirty="0">
                <a:latin typeface="Montserrat" panose="00000500000000000000" pitchFamily="2" charset="0"/>
                <a:cs typeface="Myriad Pro"/>
              </a:rPr>
              <a:t>Design frameworks </a:t>
            </a:r>
          </a:p>
          <a:p>
            <a:pPr algn="ctr">
              <a:spcAft>
                <a:spcPts val="1200"/>
              </a:spcAft>
            </a:pPr>
            <a:r>
              <a:rPr lang="en-US" sz="4400" b="1" dirty="0">
                <a:latin typeface="Montserrat" panose="00000500000000000000" pitchFamily="2" charset="0"/>
                <a:cs typeface="Myriad Pro"/>
              </a:rPr>
              <a:t>= </a:t>
            </a:r>
          </a:p>
          <a:p>
            <a:pPr algn="ctr">
              <a:spcAft>
                <a:spcPts val="1200"/>
              </a:spcAft>
            </a:pPr>
            <a:r>
              <a:rPr lang="en-US" sz="4400" b="1" dirty="0">
                <a:latin typeface="Montserrat" panose="00000500000000000000" pitchFamily="2" charset="0"/>
                <a:cs typeface="Myriad Pro"/>
              </a:rPr>
              <a:t>interaction framework + </a:t>
            </a:r>
          </a:p>
          <a:p>
            <a:pPr algn="ctr">
              <a:spcAft>
                <a:spcPts val="1200"/>
              </a:spcAft>
            </a:pPr>
            <a:r>
              <a:rPr lang="en-US" sz="4400" b="1" dirty="0">
                <a:latin typeface="Montserrat" panose="00000500000000000000" pitchFamily="2" charset="0"/>
                <a:cs typeface="Myriad Pro"/>
              </a:rPr>
              <a:t>visual framework</a:t>
            </a:r>
          </a:p>
          <a:p>
            <a:pPr algn="ctr">
              <a:lnSpc>
                <a:spcPct val="150000"/>
              </a:lnSpc>
              <a:spcAft>
                <a:spcPts val="1200"/>
              </a:spcAft>
            </a:pPr>
            <a:r>
              <a:rPr lang="en-US" sz="2000" dirty="0">
                <a:latin typeface="Montserrat" panose="00000500000000000000" pitchFamily="2" charset="0"/>
                <a:cs typeface="Myriad Pro"/>
              </a:rPr>
              <a:t>		Interaction framework = principles of interaction design and patterns</a:t>
            </a:r>
          </a:p>
          <a:p>
            <a:pPr algn="ctr">
              <a:lnSpc>
                <a:spcPct val="150000"/>
              </a:lnSpc>
              <a:spcAft>
                <a:spcPts val="1200"/>
              </a:spcAft>
            </a:pPr>
            <a:r>
              <a:rPr lang="en-US" sz="2000" dirty="0">
                <a:latin typeface="Montserrat" panose="00000500000000000000" pitchFamily="2" charset="0"/>
                <a:cs typeface="Myriad Pro"/>
              </a:rPr>
              <a:t>			Visual framework = color, typography, </a:t>
            </a:r>
            <a:r>
              <a:rPr lang="en-US" sz="2000" dirty="0" smtClean="0">
                <a:latin typeface="Montserrat" panose="00000500000000000000" pitchFamily="2" charset="0"/>
                <a:cs typeface="Myriad Pro"/>
              </a:rPr>
              <a:t>icons, assets</a:t>
            </a:r>
            <a:endParaRPr lang="en-US" sz="2000" dirty="0">
              <a:latin typeface="Montserrat" panose="00000500000000000000" pitchFamily="2" charset="0"/>
              <a:cs typeface="Myriad Pro"/>
            </a:endParaRPr>
          </a:p>
          <a:p>
            <a:pPr>
              <a:lnSpc>
                <a:spcPct val="150000"/>
              </a:lnSpc>
            </a:pPr>
            <a:endParaRPr lang="en-US" sz="2000" dirty="0">
              <a:latin typeface="Montserrat" panose="00000500000000000000" pitchFamily="2" charset="0"/>
              <a:cs typeface="Myriad Pro"/>
            </a:endParaRPr>
          </a:p>
        </p:txBody>
      </p:sp>
      <p:sp>
        <p:nvSpPr>
          <p:cNvPr id="10" name="O3 - Online e-learning service for older adults"/>
          <p:cNvSpPr txBox="1"/>
          <p:nvPr/>
        </p:nvSpPr>
        <p:spPr>
          <a:xfrm>
            <a:off x="1901746" y="545659"/>
            <a:ext cx="10290253" cy="410369"/>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2000" b="0">
                <a:latin typeface="MyriadPro-Light"/>
                <a:ea typeface="MyriadPro-Light"/>
                <a:cs typeface="MyriadPro-Light"/>
                <a:sym typeface="MyriadPro-Light"/>
              </a:defRPr>
            </a:lvl1pPr>
          </a:lstStyle>
          <a:p>
            <a:pPr>
              <a:defRPr/>
            </a:pPr>
            <a:r>
              <a:rPr lang="pt-PT" sz="2000" b="1" dirty="0">
                <a:latin typeface="Montserrat" panose="00000500000000000000" pitchFamily="2" charset="0"/>
                <a:ea typeface="Blogger Sans" panose="02000506030000020004" pitchFamily="2" charset="0"/>
                <a:cs typeface="Myriad Pro"/>
              </a:rPr>
              <a:t>Design </a:t>
            </a:r>
            <a:r>
              <a:rPr lang="pt-PT" sz="2000" b="1" dirty="0" err="1">
                <a:latin typeface="Montserrat" panose="00000500000000000000" pitchFamily="2" charset="0"/>
                <a:ea typeface="Blogger Sans" panose="02000506030000020004" pitchFamily="2" charset="0"/>
                <a:cs typeface="Myriad Pro"/>
              </a:rPr>
              <a:t>Good</a:t>
            </a:r>
            <a:r>
              <a:rPr lang="pt-PT" sz="2000" b="1" dirty="0">
                <a:latin typeface="Montserrat" panose="00000500000000000000" pitchFamily="2" charset="0"/>
                <a:ea typeface="Blogger Sans" panose="02000506030000020004" pitchFamily="2" charset="0"/>
                <a:cs typeface="Myriad Pro"/>
              </a:rPr>
              <a:t> </a:t>
            </a:r>
            <a:r>
              <a:rPr lang="pt-PT" sz="2000" b="1" dirty="0" err="1">
                <a:latin typeface="Montserrat" panose="00000500000000000000" pitchFamily="2" charset="0"/>
                <a:ea typeface="Blogger Sans" panose="02000506030000020004" pitchFamily="2" charset="0"/>
                <a:cs typeface="Myriad Pro"/>
              </a:rPr>
              <a:t>Practices</a:t>
            </a:r>
            <a:r>
              <a:rPr lang="pt-PT" sz="2000" b="1" dirty="0">
                <a:latin typeface="Montserrat" panose="00000500000000000000" pitchFamily="2" charset="0"/>
                <a:ea typeface="Blogger Sans" panose="02000506030000020004" pitchFamily="2" charset="0"/>
                <a:cs typeface="Myriad Pro"/>
              </a:rPr>
              <a:t> for </a:t>
            </a:r>
            <a:r>
              <a:rPr lang="pt-PT" sz="2000" b="1" dirty="0" err="1">
                <a:latin typeface="Montserrat" panose="00000500000000000000" pitchFamily="2" charset="0"/>
                <a:ea typeface="Blogger Sans" panose="02000506030000020004" pitchFamily="2" charset="0"/>
                <a:cs typeface="Myriad Pro"/>
              </a:rPr>
              <a:t>older</a:t>
            </a:r>
            <a:r>
              <a:rPr lang="pt-PT" sz="2000" b="1" dirty="0">
                <a:latin typeface="Montserrat" panose="00000500000000000000" pitchFamily="2" charset="0"/>
                <a:ea typeface="Blogger Sans" panose="02000506030000020004" pitchFamily="2" charset="0"/>
                <a:cs typeface="Myriad Pro"/>
              </a:rPr>
              <a:t> </a:t>
            </a:r>
            <a:r>
              <a:rPr lang="pt-PT" sz="2000" b="1" dirty="0" err="1">
                <a:latin typeface="Montserrat" panose="00000500000000000000" pitchFamily="2" charset="0"/>
                <a:ea typeface="Blogger Sans" panose="02000506030000020004" pitchFamily="2" charset="0"/>
                <a:cs typeface="Myriad Pro"/>
              </a:rPr>
              <a:t>adults</a:t>
            </a:r>
            <a:endParaRPr lang="pt-PT" sz="2800" dirty="0"/>
          </a:p>
        </p:txBody>
      </p:sp>
      <p:sp>
        <p:nvSpPr>
          <p:cNvPr id="11" name="Linha"/>
          <p:cNvSpPr/>
          <p:nvPr/>
        </p:nvSpPr>
        <p:spPr>
          <a:xfrm flipV="1">
            <a:off x="1652697" y="312891"/>
            <a:ext cx="0" cy="932085"/>
          </a:xfrm>
          <a:prstGeom prst="line">
            <a:avLst/>
          </a:prstGeom>
          <a:ln w="12700">
            <a:solidFill>
              <a:srgbClr val="099BC8"/>
            </a:solidFill>
            <a:miter lim="400000"/>
          </a:ln>
        </p:spPr>
        <p:txBody>
          <a:bodyPr lIns="50800" tIns="50800" rIns="50800" bIns="50800" anchor="ctr"/>
          <a:lstStyle/>
          <a:p>
            <a:pPr>
              <a:defRPr sz="2200" b="0">
                <a:latin typeface="+mn-lt"/>
                <a:ea typeface="+mn-ea"/>
                <a:cs typeface="+mn-cs"/>
                <a:sym typeface="Helvetica Neue Medium"/>
              </a:defRPr>
            </a:pPr>
            <a:endParaRPr/>
          </a:p>
        </p:txBody>
      </p:sp>
      <p:pic>
        <p:nvPicPr>
          <p:cNvPr id="13" name="Picture 12"/>
          <p:cNvPicPr>
            <a:picLocks noChangeAspect="1"/>
          </p:cNvPicPr>
          <p:nvPr/>
        </p:nvPicPr>
        <p:blipFill>
          <a:blip r:embed="rId3"/>
          <a:stretch>
            <a:fillRect/>
          </a:stretch>
        </p:blipFill>
        <p:spPr>
          <a:xfrm>
            <a:off x="455966" y="278340"/>
            <a:ext cx="952500" cy="952500"/>
          </a:xfrm>
          <a:prstGeom prst="rect">
            <a:avLst/>
          </a:prstGeom>
        </p:spPr>
      </p:pic>
    </p:spTree>
    <p:extLst>
      <p:ext uri="{BB962C8B-B14F-4D97-AF65-F5344CB8AC3E}">
        <p14:creationId xmlns:p14="http://schemas.microsoft.com/office/powerpoint/2010/main" val="956928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3 - Online e-learning service for older adults">
            <a:extLst>
              <a:ext uri="{FF2B5EF4-FFF2-40B4-BE49-F238E27FC236}">
                <a16:creationId xmlns:a16="http://schemas.microsoft.com/office/drawing/2014/main" xmlns="" id="{BA7E32B1-4FFF-452C-A5F7-2A1B024051EF}"/>
              </a:ext>
            </a:extLst>
          </p:cNvPr>
          <p:cNvSpPr txBox="1"/>
          <p:nvPr/>
        </p:nvSpPr>
        <p:spPr>
          <a:xfrm>
            <a:off x="1901746" y="545659"/>
            <a:ext cx="10290253" cy="410369"/>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2000" b="0">
                <a:latin typeface="MyriadPro-Light"/>
                <a:ea typeface="MyriadPro-Light"/>
                <a:cs typeface="MyriadPro-Light"/>
                <a:sym typeface="MyriadPro-Light"/>
              </a:defRPr>
            </a:lvl1pPr>
          </a:lstStyle>
          <a:p>
            <a:pPr>
              <a:defRPr/>
            </a:pPr>
            <a:r>
              <a:rPr lang="pt-PT" sz="2000" b="1" dirty="0">
                <a:latin typeface="Montserrat" panose="00000500000000000000" pitchFamily="2" charset="0"/>
                <a:ea typeface="Blogger Sans" panose="02000506030000020004" pitchFamily="2" charset="0"/>
                <a:cs typeface="Myriad Pro"/>
              </a:rPr>
              <a:t>Design </a:t>
            </a:r>
            <a:r>
              <a:rPr lang="pt-PT" sz="2000" b="1" dirty="0" err="1">
                <a:latin typeface="Montserrat" panose="00000500000000000000" pitchFamily="2" charset="0"/>
                <a:ea typeface="Blogger Sans" panose="02000506030000020004" pitchFamily="2" charset="0"/>
                <a:cs typeface="Myriad Pro"/>
              </a:rPr>
              <a:t>Good</a:t>
            </a:r>
            <a:r>
              <a:rPr lang="pt-PT" sz="2000" b="1" dirty="0">
                <a:latin typeface="Montserrat" panose="00000500000000000000" pitchFamily="2" charset="0"/>
                <a:ea typeface="Blogger Sans" panose="02000506030000020004" pitchFamily="2" charset="0"/>
                <a:cs typeface="Myriad Pro"/>
              </a:rPr>
              <a:t> </a:t>
            </a:r>
            <a:r>
              <a:rPr lang="pt-PT" sz="2000" b="1" dirty="0" err="1">
                <a:latin typeface="Montserrat" panose="00000500000000000000" pitchFamily="2" charset="0"/>
                <a:ea typeface="Blogger Sans" panose="02000506030000020004" pitchFamily="2" charset="0"/>
                <a:cs typeface="Myriad Pro"/>
              </a:rPr>
              <a:t>Practices</a:t>
            </a:r>
            <a:r>
              <a:rPr lang="pt-PT" sz="2000" b="1" dirty="0">
                <a:latin typeface="Montserrat" panose="00000500000000000000" pitchFamily="2" charset="0"/>
                <a:ea typeface="Blogger Sans" panose="02000506030000020004" pitchFamily="2" charset="0"/>
                <a:cs typeface="Myriad Pro"/>
              </a:rPr>
              <a:t> for </a:t>
            </a:r>
            <a:r>
              <a:rPr lang="pt-PT" sz="2000" b="1" dirty="0" err="1">
                <a:latin typeface="Montserrat" panose="00000500000000000000" pitchFamily="2" charset="0"/>
                <a:ea typeface="Blogger Sans" panose="02000506030000020004" pitchFamily="2" charset="0"/>
                <a:cs typeface="Myriad Pro"/>
              </a:rPr>
              <a:t>older</a:t>
            </a:r>
            <a:r>
              <a:rPr lang="pt-PT" sz="2000" b="1" dirty="0">
                <a:latin typeface="Montserrat" panose="00000500000000000000" pitchFamily="2" charset="0"/>
                <a:ea typeface="Blogger Sans" panose="02000506030000020004" pitchFamily="2" charset="0"/>
                <a:cs typeface="Myriad Pro"/>
              </a:rPr>
              <a:t> </a:t>
            </a:r>
            <a:r>
              <a:rPr lang="pt-PT" sz="2000" b="1" dirty="0" err="1">
                <a:latin typeface="Montserrat" panose="00000500000000000000" pitchFamily="2" charset="0"/>
                <a:ea typeface="Blogger Sans" panose="02000506030000020004" pitchFamily="2" charset="0"/>
                <a:cs typeface="Myriad Pro"/>
              </a:rPr>
              <a:t>adults</a:t>
            </a:r>
            <a:endParaRPr lang="pt-PT" sz="2800" dirty="0"/>
          </a:p>
        </p:txBody>
      </p:sp>
      <p:sp>
        <p:nvSpPr>
          <p:cNvPr id="6" name="Linha">
            <a:extLst>
              <a:ext uri="{FF2B5EF4-FFF2-40B4-BE49-F238E27FC236}">
                <a16:creationId xmlns:a16="http://schemas.microsoft.com/office/drawing/2014/main" xmlns="" id="{06F521AE-52CA-418A-A75B-52744F4E4302}"/>
              </a:ext>
            </a:extLst>
          </p:cNvPr>
          <p:cNvSpPr/>
          <p:nvPr/>
        </p:nvSpPr>
        <p:spPr>
          <a:xfrm flipV="1">
            <a:off x="1652697" y="312891"/>
            <a:ext cx="0" cy="932085"/>
          </a:xfrm>
          <a:prstGeom prst="line">
            <a:avLst/>
          </a:prstGeom>
          <a:ln w="12700">
            <a:solidFill>
              <a:srgbClr val="099BC8"/>
            </a:solidFill>
            <a:miter lim="400000"/>
          </a:ln>
        </p:spPr>
        <p:txBody>
          <a:bodyPr lIns="50800" tIns="50800" rIns="50800" bIns="50800" anchor="ctr"/>
          <a:lstStyle/>
          <a:p>
            <a:pPr>
              <a:defRPr sz="2200" b="0">
                <a:latin typeface="+mn-lt"/>
                <a:ea typeface="+mn-ea"/>
                <a:cs typeface="+mn-cs"/>
                <a:sym typeface="Helvetica Neue Medium"/>
              </a:defRPr>
            </a:pPr>
            <a:endParaRPr/>
          </a:p>
        </p:txBody>
      </p:sp>
      <p:pic>
        <p:nvPicPr>
          <p:cNvPr id="7" name="Picture 6">
            <a:extLst>
              <a:ext uri="{FF2B5EF4-FFF2-40B4-BE49-F238E27FC236}">
                <a16:creationId xmlns:a16="http://schemas.microsoft.com/office/drawing/2014/main" xmlns="" id="{7565974D-5637-45FC-AF7B-CBBDBD77DBEF}"/>
              </a:ext>
            </a:extLst>
          </p:cNvPr>
          <p:cNvPicPr>
            <a:picLocks noChangeAspect="1"/>
          </p:cNvPicPr>
          <p:nvPr/>
        </p:nvPicPr>
        <p:blipFill>
          <a:blip r:embed="rId3"/>
          <a:stretch>
            <a:fillRect/>
          </a:stretch>
        </p:blipFill>
        <p:spPr>
          <a:xfrm>
            <a:off x="455966" y="278340"/>
            <a:ext cx="952500" cy="952500"/>
          </a:xfrm>
          <a:prstGeom prst="rect">
            <a:avLst/>
          </a:prstGeom>
        </p:spPr>
      </p:pic>
      <p:sp>
        <p:nvSpPr>
          <p:cNvPr id="8" name="CaixaDeTexto 12">
            <a:extLst>
              <a:ext uri="{FF2B5EF4-FFF2-40B4-BE49-F238E27FC236}">
                <a16:creationId xmlns:a16="http://schemas.microsoft.com/office/drawing/2014/main" xmlns="" id="{00C6581D-118B-4D5D-9765-3CD68505E56F}"/>
              </a:ext>
            </a:extLst>
          </p:cNvPr>
          <p:cNvSpPr txBox="1"/>
          <p:nvPr/>
        </p:nvSpPr>
        <p:spPr>
          <a:xfrm>
            <a:off x="1838027" y="5470024"/>
            <a:ext cx="10191216" cy="1054135"/>
          </a:xfrm>
          <a:prstGeom prst="rect">
            <a:avLst/>
          </a:prstGeom>
          <a:noFill/>
        </p:spPr>
        <p:txBody>
          <a:bodyPr wrap="square" rtlCol="0">
            <a:spAutoFit/>
          </a:bodyPr>
          <a:lstStyle/>
          <a:p>
            <a:pPr>
              <a:lnSpc>
                <a:spcPct val="150000"/>
              </a:lnSpc>
              <a:spcAft>
                <a:spcPts val="1200"/>
              </a:spcAft>
            </a:pPr>
            <a:r>
              <a:rPr lang="en-US" b="1" dirty="0">
                <a:latin typeface="Montserrat" panose="00000500000000000000" pitchFamily="2" charset="0"/>
                <a:cs typeface="Myriad Pro"/>
              </a:rPr>
              <a:t>» </a:t>
            </a:r>
            <a:r>
              <a:rPr lang="en-US" b="1" dirty="0" smtClean="0">
                <a:latin typeface="Montserrat" panose="00000500000000000000" pitchFamily="2" charset="0"/>
                <a:cs typeface="Myriad Pro"/>
              </a:rPr>
              <a:t>Menu </a:t>
            </a:r>
            <a:r>
              <a:rPr lang="en-US" b="1" dirty="0" smtClean="0">
                <a:latin typeface="Montserrat" panose="00000500000000000000" pitchFamily="2" charset="0"/>
                <a:cs typeface="Myriad Pro"/>
              </a:rPr>
              <a:t>-</a:t>
            </a:r>
            <a:r>
              <a:rPr lang="en-US" b="1" dirty="0" smtClean="0">
                <a:latin typeface="Montserrat" panose="00000500000000000000" pitchFamily="2" charset="0"/>
                <a:cs typeface="Myriad Pro"/>
              </a:rPr>
              <a:t> </a:t>
            </a:r>
            <a:r>
              <a:rPr lang="en-US" dirty="0" smtClean="0">
                <a:latin typeface="Montserrat" panose="00000500000000000000" pitchFamily="2" charset="0"/>
                <a:cs typeface="Myriad Pro"/>
              </a:rPr>
              <a:t>Should be</a:t>
            </a:r>
            <a:r>
              <a:rPr lang="en-US" b="1" dirty="0" smtClean="0">
                <a:latin typeface="Montserrat" panose="00000500000000000000" pitchFamily="2" charset="0"/>
                <a:cs typeface="Myriad Pro"/>
              </a:rPr>
              <a:t> </a:t>
            </a:r>
            <a:r>
              <a:rPr lang="en-US" dirty="0" smtClean="0">
                <a:latin typeface="Montserrat" panose="00000500000000000000" pitchFamily="2" charset="0"/>
                <a:cs typeface="Myriad Pro"/>
              </a:rPr>
              <a:t>simple</a:t>
            </a:r>
            <a:endParaRPr lang="en-US" dirty="0">
              <a:latin typeface="Montserrat" panose="00000500000000000000" pitchFamily="2" charset="0"/>
              <a:cs typeface="Myriad Pro"/>
            </a:endParaRPr>
          </a:p>
          <a:p>
            <a:pPr>
              <a:lnSpc>
                <a:spcPct val="150000"/>
              </a:lnSpc>
              <a:spcAft>
                <a:spcPts val="1200"/>
              </a:spcAft>
            </a:pPr>
            <a:r>
              <a:rPr lang="en-US" sz="1800" b="1" dirty="0">
                <a:effectLst/>
                <a:latin typeface="Montserrat" panose="00000500000000000000" pitchFamily="2" charset="0"/>
                <a:ea typeface="Calibri" panose="020F0502020204030204" pitchFamily="34" charset="0"/>
                <a:cs typeface="Times New Roman" panose="02020603050405020304" pitchFamily="18" charset="0"/>
              </a:rPr>
              <a:t>» </a:t>
            </a:r>
            <a:r>
              <a:rPr lang="en-US" sz="1800" b="1" dirty="0" smtClean="0">
                <a:effectLst/>
                <a:latin typeface="Montserrat" panose="00000500000000000000" pitchFamily="2" charset="0"/>
                <a:ea typeface="Calibri" panose="020F0502020204030204" pitchFamily="34" charset="0"/>
                <a:cs typeface="Times New Roman" panose="02020603050405020304" pitchFamily="18" charset="0"/>
              </a:rPr>
              <a:t>Text </a:t>
            </a:r>
            <a:r>
              <a:rPr lang="en-US" b="1" dirty="0">
                <a:latin typeface="Montserrat" panose="00000500000000000000" pitchFamily="2" charset="0"/>
                <a:ea typeface="Calibri" panose="020F0502020204030204" pitchFamily="34" charset="0"/>
                <a:cs typeface="Times New Roman" panose="02020603050405020304" pitchFamily="18" charset="0"/>
              </a:rPr>
              <a:t>-</a:t>
            </a:r>
            <a:r>
              <a:rPr lang="en-US" sz="1800" b="1" dirty="0" smtClean="0">
                <a:effectLst/>
                <a:latin typeface="Montserrat" panose="00000500000000000000" pitchFamily="2" charset="0"/>
                <a:ea typeface="Calibri" panose="020F0502020204030204" pitchFamily="34" charset="0"/>
                <a:cs typeface="Times New Roman" panose="02020603050405020304" pitchFamily="18" charset="0"/>
              </a:rPr>
              <a:t> </a:t>
            </a:r>
            <a:r>
              <a:rPr lang="en-US" sz="1800" dirty="0" smtClean="0">
                <a:effectLst/>
                <a:latin typeface="Montserrat" panose="00000500000000000000" pitchFamily="2" charset="0"/>
                <a:ea typeface="Calibri" panose="020F0502020204030204" pitchFamily="34" charset="0"/>
                <a:cs typeface="Times New Roman" panose="02020603050405020304" pitchFamily="18" charset="0"/>
              </a:rPr>
              <a:t>Bigger Font size</a:t>
            </a:r>
            <a:endParaRPr lang="en-US" dirty="0">
              <a:latin typeface="Montserrat" panose="00000500000000000000" pitchFamily="2" charset="0"/>
              <a:cs typeface="Myriad Pro"/>
            </a:endParaRPr>
          </a:p>
        </p:txBody>
      </p:sp>
      <p:pic>
        <p:nvPicPr>
          <p:cNvPr id="10" name="Imagem 9">
            <a:extLst>
              <a:ext uri="{FF2B5EF4-FFF2-40B4-BE49-F238E27FC236}">
                <a16:creationId xmlns:a16="http://schemas.microsoft.com/office/drawing/2014/main" xmlns="" id="{8048DF8A-0165-4A06-B3AA-2613EB2C0F3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51616" y="1182688"/>
            <a:ext cx="8428187" cy="4216313"/>
          </a:xfrm>
          <a:prstGeom prst="rect">
            <a:avLst/>
          </a:prstGeom>
        </p:spPr>
      </p:pic>
    </p:spTree>
    <p:extLst>
      <p:ext uri="{BB962C8B-B14F-4D97-AF65-F5344CB8AC3E}">
        <p14:creationId xmlns:p14="http://schemas.microsoft.com/office/powerpoint/2010/main" val="833110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sunburst chart&#10;&#10;Description automatically generated">
            <a:extLst>
              <a:ext uri="{FF2B5EF4-FFF2-40B4-BE49-F238E27FC236}">
                <a16:creationId xmlns:a16="http://schemas.microsoft.com/office/drawing/2014/main" xmlns="" id="{331FB034-E4B1-403B-96F2-5A75529D0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0"/>
            <a:ext cx="9346084" cy="6858820"/>
          </a:xfrm>
          <a:prstGeom prst="rect">
            <a:avLst/>
          </a:prstGeom>
        </p:spPr>
      </p:pic>
      <p:sp>
        <p:nvSpPr>
          <p:cNvPr id="7" name="TextBox 6">
            <a:extLst>
              <a:ext uri="{FF2B5EF4-FFF2-40B4-BE49-F238E27FC236}">
                <a16:creationId xmlns:a16="http://schemas.microsoft.com/office/drawing/2014/main" xmlns="" id="{E114C78A-A6A2-4BE7-B9E4-1E75075B1428}"/>
              </a:ext>
            </a:extLst>
          </p:cNvPr>
          <p:cNvSpPr txBox="1"/>
          <p:nvPr/>
        </p:nvSpPr>
        <p:spPr>
          <a:xfrm>
            <a:off x="9493188" y="850565"/>
            <a:ext cx="2394012" cy="2460212"/>
          </a:xfrm>
          <a:prstGeom prst="rect">
            <a:avLst/>
          </a:prstGeom>
          <a:noFill/>
        </p:spPr>
        <p:txBody>
          <a:bodyPr wrap="square">
            <a:spAutoFit/>
          </a:bodyPr>
          <a:lstStyle/>
          <a:p>
            <a:pPr>
              <a:lnSpc>
                <a:spcPct val="107000"/>
              </a:lnSpc>
              <a:spcAft>
                <a:spcPts val="800"/>
              </a:spcAft>
            </a:pPr>
            <a:r>
              <a:rPr lang="en-US" sz="1800" b="1" dirty="0">
                <a:effectLst/>
                <a:latin typeface="Montserrat" panose="00000500000000000000" pitchFamily="2" charset="0"/>
                <a:ea typeface="Calibri" panose="020F0502020204030204" pitchFamily="34" charset="0"/>
                <a:cs typeface="Times New Roman" panose="02020603050405020304" pitchFamily="18" charset="0"/>
              </a:rPr>
              <a:t>» Colors</a:t>
            </a:r>
            <a:r>
              <a:rPr lang="en-US" sz="1800" dirty="0">
                <a:effectLst/>
                <a:latin typeface="Montserrat" panose="00000500000000000000" pitchFamily="2" charset="0"/>
                <a:ea typeface="Calibri" panose="020F0502020204030204" pitchFamily="34" charset="0"/>
                <a:cs typeface="Times New Roman" panose="02020603050405020304" pitchFamily="18" charset="0"/>
              </a:rPr>
              <a:t> in the screen should have a high contrast between the foreground and the background and should be conservative. </a:t>
            </a:r>
            <a:endParaRPr lang="de-DE" sz="1800" dirty="0">
              <a:effectLst/>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5941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12">
            <a:extLst>
              <a:ext uri="{FF2B5EF4-FFF2-40B4-BE49-F238E27FC236}">
                <a16:creationId xmlns:a16="http://schemas.microsoft.com/office/drawing/2014/main" xmlns="" id="{53693986-6A36-4A9E-9CB2-1C63DEC1C454}"/>
              </a:ext>
            </a:extLst>
          </p:cNvPr>
          <p:cNvSpPr txBox="1"/>
          <p:nvPr/>
        </p:nvSpPr>
        <p:spPr>
          <a:xfrm>
            <a:off x="1862667" y="1560878"/>
            <a:ext cx="9149889" cy="963597"/>
          </a:xfrm>
          <a:prstGeom prst="rect">
            <a:avLst/>
          </a:prstGeom>
          <a:noFill/>
        </p:spPr>
        <p:txBody>
          <a:bodyPr wrap="square" rtlCol="0">
            <a:spAutoFit/>
          </a:bodyPr>
          <a:lstStyle/>
          <a:p>
            <a:pPr>
              <a:lnSpc>
                <a:spcPct val="150000"/>
              </a:lnSpc>
            </a:pPr>
            <a:endParaRPr lang="en-US" sz="2000" dirty="0">
              <a:latin typeface="Montserrat" panose="00000500000000000000" pitchFamily="2" charset="0"/>
              <a:cs typeface="Myriad Pro"/>
            </a:endParaRPr>
          </a:p>
          <a:p>
            <a:pPr>
              <a:lnSpc>
                <a:spcPct val="150000"/>
              </a:lnSpc>
            </a:pPr>
            <a:endParaRPr lang="en-US" sz="2000" dirty="0">
              <a:latin typeface="Montserrat" panose="00000500000000000000" pitchFamily="2" charset="0"/>
              <a:cs typeface="Myriad Pro"/>
            </a:endParaRPr>
          </a:p>
        </p:txBody>
      </p:sp>
      <p:sp>
        <p:nvSpPr>
          <p:cNvPr id="8" name="Linha">
            <a:extLst>
              <a:ext uri="{FF2B5EF4-FFF2-40B4-BE49-F238E27FC236}">
                <a16:creationId xmlns:a16="http://schemas.microsoft.com/office/drawing/2014/main" xmlns="" id="{DA5AF190-8F0E-4B81-95DB-A433116ABD7A}"/>
              </a:ext>
            </a:extLst>
          </p:cNvPr>
          <p:cNvSpPr/>
          <p:nvPr/>
        </p:nvSpPr>
        <p:spPr>
          <a:xfrm flipV="1">
            <a:off x="1652697" y="312891"/>
            <a:ext cx="0" cy="932085"/>
          </a:xfrm>
          <a:prstGeom prst="line">
            <a:avLst/>
          </a:prstGeom>
          <a:ln w="12700">
            <a:solidFill>
              <a:srgbClr val="099BC8"/>
            </a:solidFill>
            <a:miter lim="400000"/>
          </a:ln>
        </p:spPr>
        <p:txBody>
          <a:bodyPr lIns="50800" tIns="50800" rIns="50800" bIns="50800" anchor="ctr"/>
          <a:lstStyle/>
          <a:p>
            <a:pPr>
              <a:defRPr sz="2200" b="0">
                <a:latin typeface="+mn-lt"/>
                <a:ea typeface="+mn-ea"/>
                <a:cs typeface="+mn-cs"/>
                <a:sym typeface="Helvetica Neue Medium"/>
              </a:defRPr>
            </a:pPr>
            <a:endParaRPr/>
          </a:p>
        </p:txBody>
      </p:sp>
      <p:pic>
        <p:nvPicPr>
          <p:cNvPr id="9" name="Picture 8">
            <a:extLst>
              <a:ext uri="{FF2B5EF4-FFF2-40B4-BE49-F238E27FC236}">
                <a16:creationId xmlns:a16="http://schemas.microsoft.com/office/drawing/2014/main" xmlns="" id="{BAB3CD45-F8FC-4984-B285-36230D0E533B}"/>
              </a:ext>
            </a:extLst>
          </p:cNvPr>
          <p:cNvPicPr>
            <a:picLocks noChangeAspect="1"/>
          </p:cNvPicPr>
          <p:nvPr/>
        </p:nvPicPr>
        <p:blipFill>
          <a:blip r:embed="rId3"/>
          <a:stretch>
            <a:fillRect/>
          </a:stretch>
        </p:blipFill>
        <p:spPr>
          <a:xfrm>
            <a:off x="455966" y="278340"/>
            <a:ext cx="952500" cy="952500"/>
          </a:xfrm>
          <a:prstGeom prst="rect">
            <a:avLst/>
          </a:prstGeom>
        </p:spPr>
      </p:pic>
      <p:sp>
        <p:nvSpPr>
          <p:cNvPr id="10" name="CaixaDeTexto 12">
            <a:extLst>
              <a:ext uri="{FF2B5EF4-FFF2-40B4-BE49-F238E27FC236}">
                <a16:creationId xmlns:a16="http://schemas.microsoft.com/office/drawing/2014/main" xmlns="" id="{C3100B3F-247A-4A22-9DA4-22084D6F590A}"/>
              </a:ext>
            </a:extLst>
          </p:cNvPr>
          <p:cNvSpPr txBox="1"/>
          <p:nvPr/>
        </p:nvSpPr>
        <p:spPr>
          <a:xfrm>
            <a:off x="1611839" y="5524372"/>
            <a:ext cx="11176059" cy="1183452"/>
          </a:xfrm>
          <a:prstGeom prst="rect">
            <a:avLst/>
          </a:prstGeom>
          <a:noFill/>
        </p:spPr>
        <p:txBody>
          <a:bodyPr wrap="square" rtlCol="0">
            <a:spAutoFit/>
          </a:bodyPr>
          <a:lstStyle/>
          <a:p>
            <a:pPr>
              <a:lnSpc>
                <a:spcPct val="107000"/>
              </a:lnSpc>
              <a:spcAft>
                <a:spcPts val="800"/>
              </a:spcAft>
            </a:pPr>
            <a:r>
              <a:rPr lang="en-US" sz="1800" b="1" dirty="0">
                <a:effectLst/>
                <a:latin typeface="Montserrat" panose="00000500000000000000" pitchFamily="2" charset="0"/>
                <a:ea typeface="Calibri" panose="020F0502020204030204" pitchFamily="34" charset="0"/>
                <a:cs typeface="Times New Roman" panose="02020603050405020304" pitchFamily="18" charset="0"/>
              </a:rPr>
              <a:t>» </a:t>
            </a:r>
            <a:r>
              <a:rPr lang="en-US" sz="1800" b="1" dirty="0" smtClean="0">
                <a:effectLst/>
                <a:latin typeface="Montserrat" panose="00000500000000000000" pitchFamily="2" charset="0"/>
                <a:ea typeface="Calibri" panose="020F0502020204030204" pitchFamily="34" charset="0"/>
                <a:cs typeface="Times New Roman" panose="02020603050405020304" pitchFamily="18" charset="0"/>
              </a:rPr>
              <a:t>Keypad - </a:t>
            </a:r>
            <a:r>
              <a:rPr lang="en-US" dirty="0">
                <a:latin typeface="Montserrat" panose="00000500000000000000" pitchFamily="2" charset="0"/>
                <a:ea typeface="Calibri" panose="020F0502020204030204" pitchFamily="34" charset="0"/>
                <a:cs typeface="Times New Roman" panose="02020603050405020304" pitchFamily="18" charset="0"/>
              </a:rPr>
              <a:t>Buttons play an important role in age-specific UI design.</a:t>
            </a:r>
            <a:endParaRPr lang="en-US" sz="1800" b="1" dirty="0">
              <a:effectLst/>
              <a:latin typeface="Montserrat" panose="00000500000000000000" pitchFamily="2"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effectLst/>
                <a:latin typeface="Montserrat" panose="00000500000000000000" pitchFamily="2" charset="0"/>
                <a:ea typeface="Calibri" panose="020F0502020204030204" pitchFamily="34" charset="0"/>
                <a:cs typeface="Times New Roman" panose="02020603050405020304" pitchFamily="18" charset="0"/>
              </a:rPr>
              <a:t>» </a:t>
            </a:r>
            <a:r>
              <a:rPr lang="en-US" sz="1800" b="1" dirty="0" smtClean="0">
                <a:effectLst/>
                <a:latin typeface="Montserrat" panose="00000500000000000000" pitchFamily="2" charset="0"/>
                <a:ea typeface="Calibri" panose="020F0502020204030204" pitchFamily="34" charset="0"/>
                <a:cs typeface="Times New Roman" panose="02020603050405020304" pitchFamily="18" charset="0"/>
              </a:rPr>
              <a:t>Buttons </a:t>
            </a:r>
            <a:r>
              <a:rPr lang="en-US" sz="1800" b="1" dirty="0" smtClean="0">
                <a:effectLst/>
                <a:latin typeface="Montserrat" panose="00000500000000000000" pitchFamily="2" charset="0"/>
                <a:ea typeface="Calibri" panose="020F0502020204030204" pitchFamily="34" charset="0"/>
                <a:cs typeface="Times New Roman" panose="02020603050405020304" pitchFamily="18" charset="0"/>
              </a:rPr>
              <a:t>-</a:t>
            </a:r>
            <a:r>
              <a:rPr lang="en-US" sz="1800" b="1" dirty="0" smtClean="0">
                <a:effectLst/>
                <a:latin typeface="Montserrat" panose="00000500000000000000" pitchFamily="2" charset="0"/>
                <a:ea typeface="Calibri" panose="020F0502020204030204" pitchFamily="34" charset="0"/>
                <a:cs typeface="Times New Roman" panose="02020603050405020304" pitchFamily="18" charset="0"/>
              </a:rPr>
              <a:t> </a:t>
            </a:r>
            <a:r>
              <a:rPr lang="en-US" dirty="0" smtClean="0">
                <a:latin typeface="Montserrat" panose="00000500000000000000" pitchFamily="2" charset="0"/>
                <a:ea typeface="Calibri" panose="020F0502020204030204" pitchFamily="34" charset="0"/>
                <a:cs typeface="Times New Roman" panose="02020603050405020304" pitchFamily="18" charset="0"/>
              </a:rPr>
              <a:t>should not be too sensitive</a:t>
            </a:r>
            <a:endParaRPr lang="en-US" sz="1800" b="1" dirty="0">
              <a:effectLst/>
              <a:latin typeface="Montserrat  "/>
              <a:ea typeface="Calibri" panose="020F0502020204030204" pitchFamily="34" charset="0"/>
              <a:cs typeface="Montserrat  "/>
            </a:endParaRPr>
          </a:p>
          <a:p>
            <a:pPr>
              <a:lnSpc>
                <a:spcPct val="107000"/>
              </a:lnSpc>
              <a:spcAft>
                <a:spcPts val="800"/>
              </a:spcAft>
            </a:pPr>
            <a:r>
              <a:rPr lang="en-US" sz="1800" b="1" dirty="0">
                <a:effectLst/>
                <a:latin typeface="Montserrat" panose="00000500000000000000" pitchFamily="2" charset="0"/>
                <a:ea typeface="Calibri" panose="020F0502020204030204" pitchFamily="34" charset="0"/>
                <a:cs typeface="Times New Roman" panose="02020603050405020304" pitchFamily="18" charset="0"/>
              </a:rPr>
              <a:t>» </a:t>
            </a:r>
            <a:r>
              <a:rPr lang="en-US" sz="1800" b="1" dirty="0" smtClean="0">
                <a:effectLst/>
                <a:latin typeface="Montserrat" panose="00000500000000000000" pitchFamily="2" charset="0"/>
                <a:ea typeface="Calibri" panose="020F0502020204030204" pitchFamily="34" charset="0"/>
                <a:cs typeface="Times New Roman" panose="02020603050405020304" pitchFamily="18" charset="0"/>
              </a:rPr>
              <a:t>Touchscreen </a:t>
            </a:r>
            <a:r>
              <a:rPr lang="en-US" sz="1800" b="1" dirty="0" smtClean="0">
                <a:effectLst/>
                <a:latin typeface="Montserrat" panose="00000500000000000000" pitchFamily="2" charset="0"/>
                <a:ea typeface="Calibri" panose="020F0502020204030204" pitchFamily="34" charset="0"/>
                <a:cs typeface="Times New Roman" panose="02020603050405020304" pitchFamily="18" charset="0"/>
              </a:rPr>
              <a:t>-</a:t>
            </a:r>
            <a:r>
              <a:rPr lang="en-US" sz="1800" b="1" dirty="0" smtClean="0">
                <a:effectLst/>
                <a:latin typeface="Montserrat" panose="00000500000000000000" pitchFamily="2" charset="0"/>
                <a:ea typeface="Calibri" panose="020F0502020204030204" pitchFamily="34" charset="0"/>
                <a:cs typeface="Times New Roman" panose="02020603050405020304" pitchFamily="18" charset="0"/>
              </a:rPr>
              <a:t> </a:t>
            </a:r>
            <a:r>
              <a:rPr lang="en-US" sz="1800" dirty="0" smtClean="0">
                <a:effectLst/>
                <a:latin typeface="Montserrat" panose="00000500000000000000" pitchFamily="2" charset="0"/>
                <a:ea typeface="Calibri" panose="020F0502020204030204" pitchFamily="34" charset="0"/>
                <a:cs typeface="Times New Roman" panose="02020603050405020304" pitchFamily="18" charset="0"/>
              </a:rPr>
              <a:t>The touch technology in m</a:t>
            </a:r>
            <a:r>
              <a:rPr lang="en-US" dirty="0" smtClean="0">
                <a:latin typeface="Montserrat" panose="00000500000000000000" pitchFamily="2" charset="0"/>
                <a:ea typeface="Calibri" panose="020F0502020204030204" pitchFamily="34" charset="0"/>
                <a:cs typeface="Times New Roman" panose="02020603050405020304" pitchFamily="18" charset="0"/>
              </a:rPr>
              <a:t>obile device creates difficulties for older people.</a:t>
            </a:r>
            <a:r>
              <a:rPr lang="en-US" b="1" dirty="0" smtClean="0">
                <a:latin typeface="Montserrat" panose="00000500000000000000" pitchFamily="2" charset="0"/>
                <a:ea typeface="Calibri" panose="020F0502020204030204" pitchFamily="34" charset="0"/>
                <a:cs typeface="Times New Roman" panose="02020603050405020304" pitchFamily="18" charset="0"/>
              </a:rPr>
              <a:t> </a:t>
            </a:r>
            <a:endParaRPr lang="de-DE" sz="1800" dirty="0">
              <a:effectLst/>
              <a:latin typeface="Montserrat" panose="00000500000000000000" pitchFamily="2" charset="0"/>
              <a:ea typeface="Calibri" panose="020F0502020204030204" pitchFamily="34" charset="0"/>
              <a:cs typeface="Times New Roman" panose="02020603050405020304" pitchFamily="18" charset="0"/>
            </a:endParaRPr>
          </a:p>
        </p:txBody>
      </p:sp>
      <p:pic>
        <p:nvPicPr>
          <p:cNvPr id="11" name="Imagem 9">
            <a:extLst>
              <a:ext uri="{FF2B5EF4-FFF2-40B4-BE49-F238E27FC236}">
                <a16:creationId xmlns:a16="http://schemas.microsoft.com/office/drawing/2014/main" xmlns="" id="{E098819E-9750-48CA-A4AC-9D16B72D32F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50983" y="1205960"/>
            <a:ext cx="8901559" cy="4446080"/>
          </a:xfrm>
          <a:prstGeom prst="rect">
            <a:avLst/>
          </a:prstGeom>
        </p:spPr>
      </p:pic>
      <p:sp>
        <p:nvSpPr>
          <p:cNvPr id="12" name="O3 - Online e-learning service for older adults">
            <a:extLst>
              <a:ext uri="{FF2B5EF4-FFF2-40B4-BE49-F238E27FC236}">
                <a16:creationId xmlns:a16="http://schemas.microsoft.com/office/drawing/2014/main" xmlns="" id="{41861810-77AA-423F-AAB1-5D18D3FA4AC3}"/>
              </a:ext>
            </a:extLst>
          </p:cNvPr>
          <p:cNvSpPr txBox="1"/>
          <p:nvPr/>
        </p:nvSpPr>
        <p:spPr>
          <a:xfrm>
            <a:off x="1901746" y="545659"/>
            <a:ext cx="10290253" cy="410369"/>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2000" b="0">
                <a:latin typeface="MyriadPro-Light"/>
                <a:ea typeface="MyriadPro-Light"/>
                <a:cs typeface="MyriadPro-Light"/>
                <a:sym typeface="MyriadPro-Light"/>
              </a:defRPr>
            </a:lvl1pPr>
          </a:lstStyle>
          <a:p>
            <a:pPr>
              <a:defRPr/>
            </a:pPr>
            <a:r>
              <a:rPr lang="pt-PT" sz="2000" b="1" dirty="0">
                <a:latin typeface="Montserrat" panose="00000500000000000000" pitchFamily="2" charset="0"/>
                <a:ea typeface="Blogger Sans" panose="02000506030000020004" pitchFamily="2" charset="0"/>
                <a:cs typeface="Myriad Pro"/>
              </a:rPr>
              <a:t>Design </a:t>
            </a:r>
            <a:r>
              <a:rPr lang="pt-PT" sz="2000" b="1" dirty="0" err="1">
                <a:latin typeface="Montserrat" panose="00000500000000000000" pitchFamily="2" charset="0"/>
                <a:ea typeface="Blogger Sans" panose="02000506030000020004" pitchFamily="2" charset="0"/>
                <a:cs typeface="Myriad Pro"/>
              </a:rPr>
              <a:t>Good</a:t>
            </a:r>
            <a:r>
              <a:rPr lang="pt-PT" sz="2000" b="1" dirty="0">
                <a:latin typeface="Montserrat" panose="00000500000000000000" pitchFamily="2" charset="0"/>
                <a:ea typeface="Blogger Sans" panose="02000506030000020004" pitchFamily="2" charset="0"/>
                <a:cs typeface="Myriad Pro"/>
              </a:rPr>
              <a:t> </a:t>
            </a:r>
            <a:r>
              <a:rPr lang="pt-PT" sz="2000" b="1" dirty="0" err="1">
                <a:latin typeface="Montserrat" panose="00000500000000000000" pitchFamily="2" charset="0"/>
                <a:ea typeface="Blogger Sans" panose="02000506030000020004" pitchFamily="2" charset="0"/>
                <a:cs typeface="Myriad Pro"/>
              </a:rPr>
              <a:t>Practices</a:t>
            </a:r>
            <a:r>
              <a:rPr lang="pt-PT" sz="2000" b="1" dirty="0">
                <a:latin typeface="Montserrat" panose="00000500000000000000" pitchFamily="2" charset="0"/>
                <a:ea typeface="Blogger Sans" panose="02000506030000020004" pitchFamily="2" charset="0"/>
                <a:cs typeface="Myriad Pro"/>
              </a:rPr>
              <a:t> for </a:t>
            </a:r>
            <a:r>
              <a:rPr lang="pt-PT" sz="2000" b="1" dirty="0" err="1">
                <a:latin typeface="Montserrat" panose="00000500000000000000" pitchFamily="2" charset="0"/>
                <a:ea typeface="Blogger Sans" panose="02000506030000020004" pitchFamily="2" charset="0"/>
                <a:cs typeface="Myriad Pro"/>
              </a:rPr>
              <a:t>older</a:t>
            </a:r>
            <a:r>
              <a:rPr lang="pt-PT" sz="2000" b="1" dirty="0">
                <a:latin typeface="Montserrat" panose="00000500000000000000" pitchFamily="2" charset="0"/>
                <a:ea typeface="Blogger Sans" panose="02000506030000020004" pitchFamily="2" charset="0"/>
                <a:cs typeface="Myriad Pro"/>
              </a:rPr>
              <a:t> </a:t>
            </a:r>
            <a:r>
              <a:rPr lang="pt-PT" sz="2000" b="1" dirty="0" err="1">
                <a:latin typeface="Montserrat" panose="00000500000000000000" pitchFamily="2" charset="0"/>
                <a:ea typeface="Blogger Sans" panose="02000506030000020004" pitchFamily="2" charset="0"/>
                <a:cs typeface="Myriad Pro"/>
              </a:rPr>
              <a:t>adults</a:t>
            </a:r>
            <a:endParaRPr lang="pt-PT" sz="2800" dirty="0"/>
          </a:p>
        </p:txBody>
      </p:sp>
    </p:spTree>
    <p:extLst>
      <p:ext uri="{BB962C8B-B14F-4D97-AF65-F5344CB8AC3E}">
        <p14:creationId xmlns:p14="http://schemas.microsoft.com/office/powerpoint/2010/main" val="4027450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aixaDeTexto 21">
            <a:extLst>
              <a:ext uri="{FF2B5EF4-FFF2-40B4-BE49-F238E27FC236}">
                <a16:creationId xmlns:a16="http://schemas.microsoft.com/office/drawing/2014/main" xmlns="" id="{168A8D5C-7743-43C1-A3AF-4557A46241F3}"/>
              </a:ext>
            </a:extLst>
          </p:cNvPr>
          <p:cNvSpPr txBox="1"/>
          <p:nvPr/>
        </p:nvSpPr>
        <p:spPr>
          <a:xfrm>
            <a:off x="1358564" y="3226829"/>
            <a:ext cx="9623147" cy="1102866"/>
          </a:xfrm>
          <a:prstGeom prst="rect">
            <a:avLst/>
          </a:prstGeom>
          <a:noFill/>
        </p:spPr>
        <p:txBody>
          <a:bodyPr wrap="none">
            <a:spAutoFit/>
          </a:bodyPr>
          <a:lstStyle/>
          <a:p>
            <a:pPr algn="ctr">
              <a:lnSpc>
                <a:spcPct val="110000"/>
              </a:lnSpc>
              <a:defRPr/>
            </a:pPr>
            <a:r>
              <a:rPr lang="pt-PT" sz="2000" b="1" dirty="0">
                <a:solidFill>
                  <a:schemeClr val="accent5">
                    <a:lumMod val="50000"/>
                  </a:schemeClr>
                </a:solidFill>
                <a:latin typeface="Montserrat SemiBold" panose="00000700000000000000" pitchFamily="2" charset="0"/>
                <a:cs typeface="Myriad Pro"/>
              </a:rPr>
              <a:t>THANK </a:t>
            </a:r>
            <a:r>
              <a:rPr lang="pt-PT" sz="2000" b="1" dirty="0" smtClean="0">
                <a:solidFill>
                  <a:schemeClr val="accent5">
                    <a:lumMod val="50000"/>
                  </a:schemeClr>
                </a:solidFill>
                <a:latin typeface="Montserrat SemiBold" panose="00000700000000000000" pitchFamily="2" charset="0"/>
                <a:cs typeface="Myriad Pro"/>
              </a:rPr>
              <a:t>YOU</a:t>
            </a:r>
          </a:p>
          <a:p>
            <a:pPr algn="ctr">
              <a:lnSpc>
                <a:spcPct val="110000"/>
              </a:lnSpc>
              <a:defRPr/>
            </a:pPr>
            <a:endParaRPr lang="pt-PT" sz="2000" b="1" dirty="0">
              <a:solidFill>
                <a:schemeClr val="accent5">
                  <a:lumMod val="50000"/>
                </a:schemeClr>
              </a:solidFill>
              <a:latin typeface="Montserrat SemiBold" panose="00000700000000000000" pitchFamily="2" charset="0"/>
              <a:cs typeface="Myriad Pro"/>
            </a:endParaRPr>
          </a:p>
          <a:p>
            <a:pPr algn="ctr">
              <a:lnSpc>
                <a:spcPct val="110000"/>
              </a:lnSpc>
              <a:defRPr/>
            </a:pPr>
            <a:r>
              <a:rPr lang="pt-PT" sz="2000" b="1" dirty="0" smtClean="0">
                <a:solidFill>
                  <a:schemeClr val="accent5">
                    <a:lumMod val="50000"/>
                  </a:schemeClr>
                </a:solidFill>
                <a:latin typeface="Montserrat SemiBold" panose="00000700000000000000" pitchFamily="2" charset="0"/>
                <a:cs typeface="Myriad Pro"/>
              </a:rPr>
              <a:t>For </a:t>
            </a:r>
            <a:r>
              <a:rPr lang="pt-PT" sz="2000" b="1" dirty="0" err="1" smtClean="0">
                <a:solidFill>
                  <a:schemeClr val="accent5">
                    <a:lumMod val="50000"/>
                  </a:schemeClr>
                </a:solidFill>
                <a:latin typeface="Montserrat SemiBold" panose="00000700000000000000" pitchFamily="2" charset="0"/>
                <a:cs typeface="Myriad Pro"/>
              </a:rPr>
              <a:t>further</a:t>
            </a:r>
            <a:r>
              <a:rPr lang="pt-PT" sz="2000" b="1" dirty="0" smtClean="0">
                <a:solidFill>
                  <a:schemeClr val="accent5">
                    <a:lumMod val="50000"/>
                  </a:schemeClr>
                </a:solidFill>
                <a:latin typeface="Montserrat SemiBold" panose="00000700000000000000" pitchFamily="2" charset="0"/>
                <a:cs typeface="Myriad Pro"/>
              </a:rPr>
              <a:t> </a:t>
            </a:r>
            <a:r>
              <a:rPr lang="pt-PT" sz="2000" b="1" dirty="0" err="1" smtClean="0">
                <a:solidFill>
                  <a:schemeClr val="accent5">
                    <a:lumMod val="50000"/>
                  </a:schemeClr>
                </a:solidFill>
                <a:latin typeface="Montserrat SemiBold" panose="00000700000000000000" pitchFamily="2" charset="0"/>
                <a:cs typeface="Myriad Pro"/>
              </a:rPr>
              <a:t>clarifications</a:t>
            </a:r>
            <a:r>
              <a:rPr lang="pt-PT" sz="2000" b="1" dirty="0" smtClean="0">
                <a:solidFill>
                  <a:schemeClr val="accent5">
                    <a:lumMod val="50000"/>
                  </a:schemeClr>
                </a:solidFill>
                <a:latin typeface="Montserrat SemiBold" panose="00000700000000000000" pitchFamily="2" charset="0"/>
                <a:cs typeface="Myriad Pro"/>
              </a:rPr>
              <a:t> </a:t>
            </a:r>
            <a:r>
              <a:rPr lang="pt-PT" sz="2000" b="1" dirty="0" err="1" smtClean="0">
                <a:solidFill>
                  <a:schemeClr val="accent5">
                    <a:lumMod val="50000"/>
                  </a:schemeClr>
                </a:solidFill>
                <a:latin typeface="Montserrat SemiBold" panose="00000700000000000000" pitchFamily="2" charset="0"/>
                <a:cs typeface="Myriad Pro"/>
              </a:rPr>
              <a:t>please</a:t>
            </a:r>
            <a:r>
              <a:rPr lang="pt-PT" sz="2000" b="1" dirty="0" smtClean="0">
                <a:solidFill>
                  <a:schemeClr val="accent5">
                    <a:lumMod val="50000"/>
                  </a:schemeClr>
                </a:solidFill>
                <a:latin typeface="Montserrat SemiBold" panose="00000700000000000000" pitchFamily="2" charset="0"/>
                <a:cs typeface="Myriad Pro"/>
              </a:rPr>
              <a:t> </a:t>
            </a:r>
            <a:r>
              <a:rPr lang="pt-PT" sz="2000" b="1" dirty="0" err="1" smtClean="0">
                <a:solidFill>
                  <a:schemeClr val="accent5">
                    <a:lumMod val="50000"/>
                  </a:schemeClr>
                </a:solidFill>
                <a:latin typeface="Montserrat SemiBold" panose="00000700000000000000" pitchFamily="2" charset="0"/>
                <a:cs typeface="Myriad Pro"/>
              </a:rPr>
              <a:t>contact</a:t>
            </a:r>
            <a:r>
              <a:rPr lang="pt-PT" sz="2000" b="1" dirty="0" smtClean="0">
                <a:solidFill>
                  <a:schemeClr val="accent5">
                    <a:lumMod val="50000"/>
                  </a:schemeClr>
                </a:solidFill>
                <a:latin typeface="Montserrat SemiBold" panose="00000700000000000000" pitchFamily="2" charset="0"/>
                <a:cs typeface="Myriad Pro"/>
              </a:rPr>
              <a:t> </a:t>
            </a:r>
            <a:r>
              <a:rPr lang="pt-PT" sz="2000" b="1" dirty="0" err="1" smtClean="0">
                <a:solidFill>
                  <a:schemeClr val="accent5">
                    <a:lumMod val="50000"/>
                  </a:schemeClr>
                </a:solidFill>
                <a:latin typeface="Montserrat SemiBold" panose="00000700000000000000" pitchFamily="2" charset="0"/>
                <a:cs typeface="Myriad Pro"/>
              </a:rPr>
              <a:t>through</a:t>
            </a:r>
            <a:r>
              <a:rPr lang="pt-PT" sz="2000" b="1" dirty="0" smtClean="0">
                <a:solidFill>
                  <a:schemeClr val="accent5">
                    <a:lumMod val="50000"/>
                  </a:schemeClr>
                </a:solidFill>
                <a:latin typeface="Montserrat SemiBold" panose="00000700000000000000" pitchFamily="2" charset="0"/>
                <a:cs typeface="Myriad Pro"/>
              </a:rPr>
              <a:t> </a:t>
            </a:r>
            <a:r>
              <a:rPr lang="pt-PT" sz="2000" b="1" dirty="0" err="1" smtClean="0">
                <a:solidFill>
                  <a:schemeClr val="accent5">
                    <a:lumMod val="50000"/>
                  </a:schemeClr>
                </a:solidFill>
                <a:latin typeface="Montserrat SemiBold" panose="00000700000000000000" pitchFamily="2" charset="0"/>
                <a:cs typeface="Myriad Pro"/>
              </a:rPr>
              <a:t>lsrodrigues@reit.up.pt</a:t>
            </a:r>
            <a:endParaRPr lang="pt-PT" sz="2000" b="1" dirty="0">
              <a:solidFill>
                <a:schemeClr val="accent5">
                  <a:lumMod val="50000"/>
                </a:schemeClr>
              </a:solidFill>
              <a:latin typeface="Montserrat SemiBold" panose="00000700000000000000" pitchFamily="2" charset="0"/>
              <a:cs typeface="Myriad Pro"/>
            </a:endParaRPr>
          </a:p>
        </p:txBody>
      </p:sp>
      <p:pic>
        <p:nvPicPr>
          <p:cNvPr id="8" name="Picture 7"/>
          <p:cNvPicPr>
            <a:picLocks noChangeAspect="1"/>
          </p:cNvPicPr>
          <p:nvPr/>
        </p:nvPicPr>
        <p:blipFill>
          <a:blip r:embed="rId3"/>
          <a:stretch>
            <a:fillRect/>
          </a:stretch>
        </p:blipFill>
        <p:spPr>
          <a:xfrm>
            <a:off x="5675854" y="1929340"/>
            <a:ext cx="952500" cy="952500"/>
          </a:xfrm>
          <a:prstGeom prst="rect">
            <a:avLst/>
          </a:prstGeom>
        </p:spPr>
      </p:pic>
    </p:spTree>
    <p:extLst>
      <p:ext uri="{BB962C8B-B14F-4D97-AF65-F5344CB8AC3E}">
        <p14:creationId xmlns:p14="http://schemas.microsoft.com/office/powerpoint/2010/main" val="997257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line chart&#10;&#10;Description automatically generated">
            <a:extLst>
              <a:ext uri="{FF2B5EF4-FFF2-40B4-BE49-F238E27FC236}">
                <a16:creationId xmlns:a16="http://schemas.microsoft.com/office/drawing/2014/main" xmlns="" id="{657D941C-51BA-46E8-8B70-28D874295F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127" y="1376976"/>
            <a:ext cx="10364972" cy="4611937"/>
          </a:xfrm>
          <a:prstGeom prst="rect">
            <a:avLst/>
          </a:prstGeom>
        </p:spPr>
      </p:pic>
      <p:sp>
        <p:nvSpPr>
          <p:cNvPr id="12" name="CaixaDeTexto 12">
            <a:extLst>
              <a:ext uri="{FF2B5EF4-FFF2-40B4-BE49-F238E27FC236}">
                <a16:creationId xmlns:a16="http://schemas.microsoft.com/office/drawing/2014/main" xmlns="" id="{280252DB-DB6D-4525-962F-3021CDA4D35C}"/>
              </a:ext>
            </a:extLst>
          </p:cNvPr>
          <p:cNvSpPr txBox="1"/>
          <p:nvPr/>
        </p:nvSpPr>
        <p:spPr>
          <a:xfrm>
            <a:off x="2244407" y="6130968"/>
            <a:ext cx="8577473" cy="297133"/>
          </a:xfrm>
          <a:prstGeom prst="rect">
            <a:avLst/>
          </a:prstGeom>
          <a:noFill/>
        </p:spPr>
        <p:txBody>
          <a:bodyPr wrap="square" rtlCol="0">
            <a:spAutoFit/>
          </a:bodyPr>
          <a:lstStyle/>
          <a:p>
            <a:pPr>
              <a:lnSpc>
                <a:spcPct val="150000"/>
              </a:lnSpc>
            </a:pPr>
            <a:r>
              <a:rPr lang="en-US" sz="1000" b="1" dirty="0">
                <a:latin typeface="Montserrat" panose="00000500000000000000" pitchFamily="2" charset="0"/>
                <a:cs typeface="Myriad Pro"/>
              </a:rPr>
              <a:t>Figure 1 –  </a:t>
            </a:r>
            <a:r>
              <a:rPr lang="en-US" sz="1000" dirty="0">
                <a:latin typeface="Montserrat" panose="00000500000000000000" pitchFamily="2" charset="0"/>
                <a:cs typeface="Myriad Pro"/>
              </a:rPr>
              <a:t>The world’s younger and older populations, 2017‐2050 | </a:t>
            </a:r>
            <a:r>
              <a:rPr lang="en-US" sz="1000" i="1" dirty="0">
                <a:latin typeface="Montserrat" panose="00000500000000000000" pitchFamily="2" charset="0"/>
                <a:cs typeface="Myriad Pro"/>
              </a:rPr>
              <a:t>United Nations – World Population Prospect – Revision 2017 </a:t>
            </a:r>
          </a:p>
        </p:txBody>
      </p:sp>
      <p:sp>
        <p:nvSpPr>
          <p:cNvPr id="4" name="O3 - Online e-learning service for older adults">
            <a:extLst>
              <a:ext uri="{FF2B5EF4-FFF2-40B4-BE49-F238E27FC236}">
                <a16:creationId xmlns:a16="http://schemas.microsoft.com/office/drawing/2014/main" xmlns="" id="{FDF8F3BC-CB39-4F75-AA11-70FE94D05FAF}"/>
              </a:ext>
            </a:extLst>
          </p:cNvPr>
          <p:cNvSpPr txBox="1"/>
          <p:nvPr/>
        </p:nvSpPr>
        <p:spPr>
          <a:xfrm>
            <a:off x="1901746" y="545659"/>
            <a:ext cx="10290254" cy="410369"/>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2000" b="0">
                <a:latin typeface="MyriadPro-Light"/>
                <a:ea typeface="MyriadPro-Light"/>
                <a:cs typeface="MyriadPro-Light"/>
                <a:sym typeface="MyriadPro-Light"/>
              </a:defRPr>
            </a:lvl1pPr>
          </a:lstStyle>
          <a:p>
            <a:pPr>
              <a:defRPr/>
            </a:pPr>
            <a:r>
              <a:rPr lang="pt-PT" sz="2000" b="1" dirty="0">
                <a:latin typeface="Montserrat" panose="00000500000000000000" pitchFamily="2" charset="0"/>
                <a:ea typeface="Blogger Sans" panose="02000506030000020004" pitchFamily="2" charset="0"/>
                <a:cs typeface="Myriad Pro"/>
              </a:rPr>
              <a:t>Design </a:t>
            </a:r>
            <a:r>
              <a:rPr lang="pt-PT" sz="2000" b="1" dirty="0" err="1">
                <a:latin typeface="Montserrat" panose="00000500000000000000" pitchFamily="2" charset="0"/>
                <a:ea typeface="Blogger Sans" panose="02000506030000020004" pitchFamily="2" charset="0"/>
                <a:cs typeface="Myriad Pro"/>
              </a:rPr>
              <a:t>Good</a:t>
            </a:r>
            <a:r>
              <a:rPr lang="pt-PT" sz="2000" b="1" dirty="0">
                <a:latin typeface="Montserrat" panose="00000500000000000000" pitchFamily="2" charset="0"/>
                <a:ea typeface="Blogger Sans" panose="02000506030000020004" pitchFamily="2" charset="0"/>
                <a:cs typeface="Myriad Pro"/>
              </a:rPr>
              <a:t> </a:t>
            </a:r>
            <a:r>
              <a:rPr lang="pt-PT" sz="2000" b="1" dirty="0" err="1">
                <a:latin typeface="Montserrat" panose="00000500000000000000" pitchFamily="2" charset="0"/>
                <a:ea typeface="Blogger Sans" panose="02000506030000020004" pitchFamily="2" charset="0"/>
                <a:cs typeface="Myriad Pro"/>
              </a:rPr>
              <a:t>Practices</a:t>
            </a:r>
            <a:r>
              <a:rPr lang="pt-PT" sz="2000" b="1" dirty="0">
                <a:latin typeface="Montserrat" panose="00000500000000000000" pitchFamily="2" charset="0"/>
                <a:ea typeface="Blogger Sans" panose="02000506030000020004" pitchFamily="2" charset="0"/>
                <a:cs typeface="Myriad Pro"/>
              </a:rPr>
              <a:t> for </a:t>
            </a:r>
            <a:r>
              <a:rPr lang="pt-PT" sz="2000" b="1" dirty="0" err="1">
                <a:latin typeface="Montserrat" panose="00000500000000000000" pitchFamily="2" charset="0"/>
                <a:ea typeface="Blogger Sans" panose="02000506030000020004" pitchFamily="2" charset="0"/>
                <a:cs typeface="Myriad Pro"/>
              </a:rPr>
              <a:t>older</a:t>
            </a:r>
            <a:r>
              <a:rPr lang="pt-PT" sz="2000" b="1" dirty="0">
                <a:latin typeface="Montserrat" panose="00000500000000000000" pitchFamily="2" charset="0"/>
                <a:ea typeface="Blogger Sans" panose="02000506030000020004" pitchFamily="2" charset="0"/>
                <a:cs typeface="Myriad Pro"/>
              </a:rPr>
              <a:t> </a:t>
            </a:r>
            <a:r>
              <a:rPr lang="pt-PT" sz="2000" b="1" dirty="0" err="1">
                <a:latin typeface="Montserrat" panose="00000500000000000000" pitchFamily="2" charset="0"/>
                <a:ea typeface="Blogger Sans" panose="02000506030000020004" pitchFamily="2" charset="0"/>
                <a:cs typeface="Myriad Pro"/>
              </a:rPr>
              <a:t>adults</a:t>
            </a:r>
            <a:endParaRPr lang="pt-PT" sz="2800" dirty="0"/>
          </a:p>
        </p:txBody>
      </p:sp>
      <p:sp>
        <p:nvSpPr>
          <p:cNvPr id="5" name="Linha">
            <a:extLst>
              <a:ext uri="{FF2B5EF4-FFF2-40B4-BE49-F238E27FC236}">
                <a16:creationId xmlns:a16="http://schemas.microsoft.com/office/drawing/2014/main" xmlns="" id="{D16E9B98-A8EE-483C-B16F-A980B763341E}"/>
              </a:ext>
            </a:extLst>
          </p:cNvPr>
          <p:cNvSpPr/>
          <p:nvPr/>
        </p:nvSpPr>
        <p:spPr>
          <a:xfrm flipV="1">
            <a:off x="1652697" y="312891"/>
            <a:ext cx="0" cy="932085"/>
          </a:xfrm>
          <a:prstGeom prst="line">
            <a:avLst/>
          </a:prstGeom>
          <a:ln w="12700">
            <a:solidFill>
              <a:srgbClr val="3997AE"/>
            </a:solidFill>
            <a:miter lim="400000"/>
          </a:ln>
        </p:spPr>
        <p:txBody>
          <a:bodyPr lIns="50800" tIns="50800" rIns="50800" bIns="50800" anchor="ctr"/>
          <a:lstStyle/>
          <a:p>
            <a:pPr>
              <a:defRPr sz="2200" b="0">
                <a:latin typeface="+mn-lt"/>
                <a:ea typeface="+mn-ea"/>
                <a:cs typeface="+mn-cs"/>
                <a:sym typeface="Helvetica Neue Medium"/>
              </a:defRPr>
            </a:pPr>
            <a:endParaRPr/>
          </a:p>
        </p:txBody>
      </p:sp>
      <p:pic>
        <p:nvPicPr>
          <p:cNvPr id="6" name="Picture 5">
            <a:extLst>
              <a:ext uri="{FF2B5EF4-FFF2-40B4-BE49-F238E27FC236}">
                <a16:creationId xmlns:a16="http://schemas.microsoft.com/office/drawing/2014/main" xmlns="" id="{CF4417D5-B1D0-4876-8E5F-D249D6AE9151}"/>
              </a:ext>
            </a:extLst>
          </p:cNvPr>
          <p:cNvPicPr>
            <a:picLocks noChangeAspect="1"/>
          </p:cNvPicPr>
          <p:nvPr/>
        </p:nvPicPr>
        <p:blipFill>
          <a:blip r:embed="rId4"/>
          <a:stretch>
            <a:fillRect/>
          </a:stretch>
        </p:blipFill>
        <p:spPr>
          <a:xfrm>
            <a:off x="455966" y="278340"/>
            <a:ext cx="952500" cy="952500"/>
          </a:xfrm>
          <a:prstGeom prst="rect">
            <a:avLst/>
          </a:prstGeom>
        </p:spPr>
      </p:pic>
    </p:spTree>
    <p:extLst>
      <p:ext uri="{BB962C8B-B14F-4D97-AF65-F5344CB8AC3E}">
        <p14:creationId xmlns:p14="http://schemas.microsoft.com/office/powerpoint/2010/main" val="3886412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3 - Online e-learning service for older adults">
            <a:extLst>
              <a:ext uri="{FF2B5EF4-FFF2-40B4-BE49-F238E27FC236}">
                <a16:creationId xmlns:a16="http://schemas.microsoft.com/office/drawing/2014/main" xmlns="" id="{FDF8F3BC-CB39-4F75-AA11-70FE94D05FAF}"/>
              </a:ext>
            </a:extLst>
          </p:cNvPr>
          <p:cNvSpPr txBox="1"/>
          <p:nvPr/>
        </p:nvSpPr>
        <p:spPr>
          <a:xfrm>
            <a:off x="1901746" y="545659"/>
            <a:ext cx="10290254" cy="410369"/>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2000" b="0">
                <a:latin typeface="MyriadPro-Light"/>
                <a:ea typeface="MyriadPro-Light"/>
                <a:cs typeface="MyriadPro-Light"/>
                <a:sym typeface="MyriadPro-Light"/>
              </a:defRPr>
            </a:lvl1pPr>
          </a:lstStyle>
          <a:p>
            <a:pPr>
              <a:defRPr/>
            </a:pPr>
            <a:r>
              <a:rPr lang="pt-PT" sz="2000" b="1" dirty="0">
                <a:latin typeface="Montserrat" panose="00000500000000000000" pitchFamily="2" charset="0"/>
                <a:ea typeface="Blogger Sans" panose="02000506030000020004" pitchFamily="2" charset="0"/>
                <a:cs typeface="Myriad Pro"/>
              </a:rPr>
              <a:t>Design </a:t>
            </a:r>
            <a:r>
              <a:rPr lang="pt-PT" sz="2000" b="1" dirty="0" err="1">
                <a:latin typeface="Montserrat" panose="00000500000000000000" pitchFamily="2" charset="0"/>
                <a:ea typeface="Blogger Sans" panose="02000506030000020004" pitchFamily="2" charset="0"/>
                <a:cs typeface="Myriad Pro"/>
              </a:rPr>
              <a:t>Good</a:t>
            </a:r>
            <a:r>
              <a:rPr lang="pt-PT" sz="2000" b="1" dirty="0">
                <a:latin typeface="Montserrat" panose="00000500000000000000" pitchFamily="2" charset="0"/>
                <a:ea typeface="Blogger Sans" panose="02000506030000020004" pitchFamily="2" charset="0"/>
                <a:cs typeface="Myriad Pro"/>
              </a:rPr>
              <a:t> </a:t>
            </a:r>
            <a:r>
              <a:rPr lang="pt-PT" sz="2000" b="1" dirty="0" err="1">
                <a:latin typeface="Montserrat" panose="00000500000000000000" pitchFamily="2" charset="0"/>
                <a:ea typeface="Blogger Sans" panose="02000506030000020004" pitchFamily="2" charset="0"/>
                <a:cs typeface="Myriad Pro"/>
              </a:rPr>
              <a:t>Practices</a:t>
            </a:r>
            <a:r>
              <a:rPr lang="pt-PT" sz="2000" b="1" dirty="0">
                <a:latin typeface="Montserrat" panose="00000500000000000000" pitchFamily="2" charset="0"/>
                <a:ea typeface="Blogger Sans" panose="02000506030000020004" pitchFamily="2" charset="0"/>
                <a:cs typeface="Myriad Pro"/>
              </a:rPr>
              <a:t> for </a:t>
            </a:r>
            <a:r>
              <a:rPr lang="pt-PT" sz="2000" b="1" dirty="0" err="1">
                <a:latin typeface="Montserrat" panose="00000500000000000000" pitchFamily="2" charset="0"/>
                <a:ea typeface="Blogger Sans" panose="02000506030000020004" pitchFamily="2" charset="0"/>
                <a:cs typeface="Myriad Pro"/>
              </a:rPr>
              <a:t>older</a:t>
            </a:r>
            <a:r>
              <a:rPr lang="pt-PT" sz="2000" b="1" dirty="0">
                <a:latin typeface="Montserrat" panose="00000500000000000000" pitchFamily="2" charset="0"/>
                <a:ea typeface="Blogger Sans" panose="02000506030000020004" pitchFamily="2" charset="0"/>
                <a:cs typeface="Myriad Pro"/>
              </a:rPr>
              <a:t> </a:t>
            </a:r>
            <a:r>
              <a:rPr lang="pt-PT" sz="2000" b="1" dirty="0" err="1">
                <a:latin typeface="Montserrat" panose="00000500000000000000" pitchFamily="2" charset="0"/>
                <a:ea typeface="Blogger Sans" panose="02000506030000020004" pitchFamily="2" charset="0"/>
                <a:cs typeface="Myriad Pro"/>
              </a:rPr>
              <a:t>adults</a:t>
            </a:r>
            <a:endParaRPr lang="pt-PT" sz="2800" dirty="0"/>
          </a:p>
        </p:txBody>
      </p:sp>
      <p:sp>
        <p:nvSpPr>
          <p:cNvPr id="6" name="Linha">
            <a:extLst>
              <a:ext uri="{FF2B5EF4-FFF2-40B4-BE49-F238E27FC236}">
                <a16:creationId xmlns:a16="http://schemas.microsoft.com/office/drawing/2014/main" xmlns="" id="{D16E9B98-A8EE-483C-B16F-A980B763341E}"/>
              </a:ext>
            </a:extLst>
          </p:cNvPr>
          <p:cNvSpPr/>
          <p:nvPr/>
        </p:nvSpPr>
        <p:spPr>
          <a:xfrm flipV="1">
            <a:off x="1652697" y="312891"/>
            <a:ext cx="0" cy="932085"/>
          </a:xfrm>
          <a:prstGeom prst="line">
            <a:avLst/>
          </a:prstGeom>
          <a:ln w="12700">
            <a:solidFill>
              <a:srgbClr val="3997AE"/>
            </a:solidFill>
            <a:miter lim="400000"/>
          </a:ln>
        </p:spPr>
        <p:txBody>
          <a:bodyPr lIns="50800" tIns="50800" rIns="50800" bIns="50800" anchor="ctr"/>
          <a:lstStyle/>
          <a:p>
            <a:pPr>
              <a:defRPr sz="2200" b="0">
                <a:latin typeface="+mn-lt"/>
                <a:ea typeface="+mn-ea"/>
                <a:cs typeface="+mn-cs"/>
                <a:sym typeface="Helvetica Neue Medium"/>
              </a:defRPr>
            </a:pPr>
            <a:endParaRPr/>
          </a:p>
        </p:txBody>
      </p:sp>
      <p:pic>
        <p:nvPicPr>
          <p:cNvPr id="7" name="Picture 6">
            <a:extLst>
              <a:ext uri="{FF2B5EF4-FFF2-40B4-BE49-F238E27FC236}">
                <a16:creationId xmlns:a16="http://schemas.microsoft.com/office/drawing/2014/main" xmlns="" id="{CF4417D5-B1D0-4876-8E5F-D249D6AE9151}"/>
              </a:ext>
            </a:extLst>
          </p:cNvPr>
          <p:cNvPicPr>
            <a:picLocks noChangeAspect="1"/>
          </p:cNvPicPr>
          <p:nvPr/>
        </p:nvPicPr>
        <p:blipFill>
          <a:blip r:embed="rId3"/>
          <a:stretch>
            <a:fillRect/>
          </a:stretch>
        </p:blipFill>
        <p:spPr>
          <a:xfrm>
            <a:off x="455966" y="278340"/>
            <a:ext cx="952500" cy="952500"/>
          </a:xfrm>
          <a:prstGeom prst="rect">
            <a:avLst/>
          </a:prstGeom>
        </p:spPr>
      </p:pic>
      <p:sp>
        <p:nvSpPr>
          <p:cNvPr id="8" name="CaixaDeTexto 12">
            <a:extLst>
              <a:ext uri="{FF2B5EF4-FFF2-40B4-BE49-F238E27FC236}">
                <a16:creationId xmlns:a16="http://schemas.microsoft.com/office/drawing/2014/main" xmlns="" id="{72B6D6CA-0153-4A8D-A1F0-6DC69DA35CDC}"/>
              </a:ext>
            </a:extLst>
          </p:cNvPr>
          <p:cNvSpPr txBox="1"/>
          <p:nvPr/>
        </p:nvSpPr>
        <p:spPr>
          <a:xfrm>
            <a:off x="1862667" y="1495201"/>
            <a:ext cx="9926879" cy="3327578"/>
          </a:xfrm>
          <a:prstGeom prst="rect">
            <a:avLst/>
          </a:prstGeom>
          <a:noFill/>
        </p:spPr>
        <p:txBody>
          <a:bodyPr wrap="square" rtlCol="0">
            <a:spAutoFit/>
          </a:bodyPr>
          <a:lstStyle/>
          <a:p>
            <a:pPr>
              <a:lnSpc>
                <a:spcPts val="2100"/>
              </a:lnSpc>
              <a:spcAft>
                <a:spcPts val="800"/>
              </a:spcAft>
            </a:pPr>
            <a:r>
              <a:rPr lang="de-DE" sz="2000" b="1" dirty="0">
                <a:solidFill>
                  <a:srgbClr val="3C4245"/>
                </a:solidFill>
                <a:effectLst/>
                <a:latin typeface="Montserrat" panose="00000500000000000000" pitchFamily="2" charset="0"/>
                <a:ea typeface="Times New Roman" panose="02020603050405020304" pitchFamily="18" charset="0"/>
                <a:cs typeface="Times New Roman" panose="02020603050405020304" pitchFamily="18" charset="0"/>
              </a:rPr>
              <a:t>Key </a:t>
            </a:r>
            <a:r>
              <a:rPr lang="de-DE" sz="2000" b="1" dirty="0" err="1">
                <a:solidFill>
                  <a:srgbClr val="3C4245"/>
                </a:solidFill>
                <a:effectLst/>
                <a:latin typeface="Montserrat" panose="00000500000000000000" pitchFamily="2" charset="0"/>
                <a:ea typeface="Times New Roman" panose="02020603050405020304" pitchFamily="18" charset="0"/>
                <a:cs typeface="Times New Roman" panose="02020603050405020304" pitchFamily="18" charset="0"/>
              </a:rPr>
              <a:t>facts</a:t>
            </a:r>
            <a:endParaRPr lang="de-DE" sz="2000" b="1" dirty="0">
              <a:solidFill>
                <a:srgbClr val="3C4245"/>
              </a:solidFill>
              <a:effectLst/>
              <a:latin typeface="Montserrat" panose="00000500000000000000" pitchFamily="2" charset="0"/>
              <a:ea typeface="Times New Roman" panose="02020603050405020304" pitchFamily="18" charset="0"/>
              <a:cs typeface="Times New Roman" panose="02020603050405020304" pitchFamily="18" charset="0"/>
            </a:endParaRPr>
          </a:p>
          <a:p>
            <a:pPr>
              <a:lnSpc>
                <a:spcPts val="2100"/>
              </a:lnSpc>
              <a:spcAft>
                <a:spcPts val="800"/>
              </a:spcAft>
            </a:pPr>
            <a:endParaRPr lang="de-DE" sz="2000" b="1" dirty="0">
              <a:effectLst/>
              <a:latin typeface="Montserrat" panose="00000500000000000000" pitchFamily="2" charset="0"/>
              <a:ea typeface="Calibri" panose="020F0502020204030204" pitchFamily="34" charset="0"/>
              <a:cs typeface="Times New Roman" panose="02020603050405020304" pitchFamily="18" charset="0"/>
            </a:endParaRPr>
          </a:p>
          <a:p>
            <a:pPr lvl="0">
              <a:lnSpc>
                <a:spcPct val="107000"/>
              </a:lnSpc>
              <a:spcAft>
                <a:spcPts val="375"/>
              </a:spcAft>
              <a:buSzPts val="1000"/>
              <a:tabLst>
                <a:tab pos="457200" algn="l"/>
              </a:tabLst>
            </a:pPr>
            <a:r>
              <a:rPr lang="en-GB" sz="2000" b="1" dirty="0">
                <a:solidFill>
                  <a:srgbClr val="3C4245"/>
                </a:solidFill>
                <a:effectLst/>
                <a:latin typeface="Montserrat" panose="00000500000000000000" pitchFamily="2" charset="0"/>
                <a:ea typeface="Times New Roman" panose="02020603050405020304" pitchFamily="18" charset="0"/>
                <a:cs typeface="Times New Roman" panose="02020603050405020304" pitchFamily="18" charset="0"/>
              </a:rPr>
              <a:t>» </a:t>
            </a:r>
            <a:r>
              <a:rPr lang="en-GB" sz="2000" dirty="0">
                <a:solidFill>
                  <a:srgbClr val="3C4245"/>
                </a:solidFill>
                <a:effectLst/>
                <a:latin typeface="Montserrat" panose="00000500000000000000" pitchFamily="2" charset="0"/>
                <a:ea typeface="Times New Roman" panose="02020603050405020304" pitchFamily="18" charset="0"/>
                <a:cs typeface="Times New Roman" panose="02020603050405020304" pitchFamily="18" charset="0"/>
              </a:rPr>
              <a:t>Between 2015 and 2050, the proportion of the world's population over 60 years will nearly double from 12% to 22%.</a:t>
            </a:r>
          </a:p>
          <a:p>
            <a:pPr marL="342900" lvl="0" indent="-342900">
              <a:lnSpc>
                <a:spcPct val="107000"/>
              </a:lnSpc>
              <a:spcAft>
                <a:spcPts val="375"/>
              </a:spcAft>
              <a:buSzPts val="1000"/>
              <a:buFont typeface="Symbol" panose="05050102010706020507" pitchFamily="18" charset="2"/>
              <a:buChar char=""/>
              <a:tabLst>
                <a:tab pos="457200" algn="l"/>
              </a:tabLst>
            </a:pPr>
            <a:endParaRPr lang="de-DE" sz="2000" dirty="0">
              <a:solidFill>
                <a:srgbClr val="3C4245"/>
              </a:solidFill>
              <a:effectLst/>
              <a:latin typeface="Montserrat" panose="00000500000000000000" pitchFamily="2" charset="0"/>
              <a:ea typeface="Calibri" panose="020F0502020204030204" pitchFamily="34" charset="0"/>
              <a:cs typeface="Times New Roman" panose="02020603050405020304" pitchFamily="18" charset="0"/>
            </a:endParaRPr>
          </a:p>
          <a:p>
            <a:pPr lvl="0">
              <a:lnSpc>
                <a:spcPct val="107000"/>
              </a:lnSpc>
              <a:spcAft>
                <a:spcPts val="375"/>
              </a:spcAft>
              <a:buSzPts val="1000"/>
              <a:tabLst>
                <a:tab pos="457200" algn="l"/>
              </a:tabLst>
            </a:pPr>
            <a:r>
              <a:rPr lang="en-GB" sz="2000" b="1" dirty="0">
                <a:solidFill>
                  <a:srgbClr val="3C4245"/>
                </a:solidFill>
                <a:effectLst/>
                <a:latin typeface="Montserrat" panose="00000500000000000000" pitchFamily="2" charset="0"/>
                <a:ea typeface="Times New Roman" panose="02020603050405020304" pitchFamily="18" charset="0"/>
                <a:cs typeface="Times New Roman" panose="02020603050405020304" pitchFamily="18" charset="0"/>
              </a:rPr>
              <a:t>» </a:t>
            </a:r>
            <a:r>
              <a:rPr lang="en-GB" sz="2000" dirty="0">
                <a:solidFill>
                  <a:srgbClr val="3C4245"/>
                </a:solidFill>
                <a:effectLst/>
                <a:latin typeface="Montserrat" panose="00000500000000000000" pitchFamily="2" charset="0"/>
                <a:ea typeface="Times New Roman" panose="02020603050405020304" pitchFamily="18" charset="0"/>
                <a:cs typeface="Times New Roman" panose="02020603050405020304" pitchFamily="18" charset="0"/>
              </a:rPr>
              <a:t>By 2020, the number of people aged 60 years and older will outnumber children younger than 5 years.</a:t>
            </a:r>
          </a:p>
          <a:p>
            <a:pPr marL="342900" lvl="0" indent="-342900">
              <a:lnSpc>
                <a:spcPct val="107000"/>
              </a:lnSpc>
              <a:spcAft>
                <a:spcPts val="375"/>
              </a:spcAft>
              <a:buSzPts val="1000"/>
              <a:buFont typeface="Symbol" panose="05050102010706020507" pitchFamily="18" charset="2"/>
              <a:buChar char=""/>
              <a:tabLst>
                <a:tab pos="457200" algn="l"/>
              </a:tabLst>
            </a:pPr>
            <a:endParaRPr lang="de-DE" sz="2000" dirty="0">
              <a:solidFill>
                <a:srgbClr val="3C4245"/>
              </a:solidFill>
              <a:effectLst/>
              <a:latin typeface="Montserrat" panose="00000500000000000000" pitchFamily="2" charset="0"/>
              <a:ea typeface="Calibri" panose="020F0502020204030204" pitchFamily="34" charset="0"/>
              <a:cs typeface="Times New Roman" panose="02020603050405020304" pitchFamily="18" charset="0"/>
            </a:endParaRPr>
          </a:p>
          <a:p>
            <a:pPr lvl="0">
              <a:lnSpc>
                <a:spcPct val="107000"/>
              </a:lnSpc>
              <a:spcAft>
                <a:spcPts val="375"/>
              </a:spcAft>
              <a:buSzPts val="1000"/>
              <a:tabLst>
                <a:tab pos="457200" algn="l"/>
              </a:tabLst>
            </a:pPr>
            <a:r>
              <a:rPr lang="en-GB" sz="2000" b="1" dirty="0">
                <a:solidFill>
                  <a:srgbClr val="3C4245"/>
                </a:solidFill>
                <a:effectLst/>
                <a:latin typeface="Montserrat" panose="00000500000000000000" pitchFamily="2" charset="0"/>
                <a:ea typeface="Times New Roman" panose="02020603050405020304" pitchFamily="18" charset="0"/>
                <a:cs typeface="Times New Roman" panose="02020603050405020304" pitchFamily="18" charset="0"/>
              </a:rPr>
              <a:t>» </a:t>
            </a:r>
            <a:r>
              <a:rPr lang="en-GB" sz="2000" dirty="0">
                <a:solidFill>
                  <a:srgbClr val="3C4245"/>
                </a:solidFill>
                <a:effectLst/>
                <a:latin typeface="Montserrat" panose="00000500000000000000" pitchFamily="2" charset="0"/>
                <a:ea typeface="Times New Roman" panose="02020603050405020304" pitchFamily="18" charset="0"/>
                <a:cs typeface="Times New Roman" panose="02020603050405020304" pitchFamily="18" charset="0"/>
              </a:rPr>
              <a:t>The pace of population ageing is much faster than in the past.</a:t>
            </a:r>
            <a:endParaRPr lang="de-DE" sz="2000" dirty="0">
              <a:solidFill>
                <a:srgbClr val="3C4245"/>
              </a:solidFill>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9" name="CaixaDeTexto 12">
            <a:extLst>
              <a:ext uri="{FF2B5EF4-FFF2-40B4-BE49-F238E27FC236}">
                <a16:creationId xmlns:a16="http://schemas.microsoft.com/office/drawing/2014/main" xmlns="" id="{6C4173BD-437B-472A-97D2-A470890439A9}"/>
              </a:ext>
            </a:extLst>
          </p:cNvPr>
          <p:cNvSpPr txBox="1"/>
          <p:nvPr/>
        </p:nvSpPr>
        <p:spPr>
          <a:xfrm>
            <a:off x="1862667" y="5438510"/>
            <a:ext cx="8577473" cy="297133"/>
          </a:xfrm>
          <a:prstGeom prst="rect">
            <a:avLst/>
          </a:prstGeom>
          <a:noFill/>
        </p:spPr>
        <p:txBody>
          <a:bodyPr wrap="square" rtlCol="0">
            <a:spAutoFit/>
          </a:bodyPr>
          <a:lstStyle/>
          <a:p>
            <a:pPr>
              <a:lnSpc>
                <a:spcPct val="150000"/>
              </a:lnSpc>
            </a:pPr>
            <a:r>
              <a:rPr lang="en-US" sz="1000" b="1" dirty="0">
                <a:latin typeface="Montserrat" panose="00000500000000000000" pitchFamily="2" charset="0"/>
                <a:cs typeface="Myriad Pro"/>
              </a:rPr>
              <a:t>Ageing and Health </a:t>
            </a:r>
            <a:r>
              <a:rPr lang="en-US" sz="1000" dirty="0">
                <a:latin typeface="Montserrat" panose="00000500000000000000" pitchFamily="2" charset="0"/>
                <a:cs typeface="Myriad Pro"/>
              </a:rPr>
              <a:t>| </a:t>
            </a:r>
            <a:r>
              <a:rPr lang="en-US" sz="1000" i="1" dirty="0">
                <a:latin typeface="Montserrat" panose="00000500000000000000" pitchFamily="2" charset="0"/>
                <a:cs typeface="Myriad Pro"/>
              </a:rPr>
              <a:t>World Health Organization 2018 </a:t>
            </a:r>
          </a:p>
        </p:txBody>
      </p:sp>
    </p:spTree>
    <p:extLst>
      <p:ext uri="{BB962C8B-B14F-4D97-AF65-F5344CB8AC3E}">
        <p14:creationId xmlns:p14="http://schemas.microsoft.com/office/powerpoint/2010/main" val="525833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xmlns="" id="{B906B21B-A47A-4376-8FFC-2F5CA89F82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759" y="989472"/>
            <a:ext cx="7115614" cy="5311935"/>
          </a:xfrm>
          <a:prstGeom prst="rect">
            <a:avLst/>
          </a:prstGeom>
        </p:spPr>
      </p:pic>
      <p:sp>
        <p:nvSpPr>
          <p:cNvPr id="6" name="CaixaDeTexto 12">
            <a:extLst>
              <a:ext uri="{FF2B5EF4-FFF2-40B4-BE49-F238E27FC236}">
                <a16:creationId xmlns:a16="http://schemas.microsoft.com/office/drawing/2014/main" xmlns="" id="{4DDCFA51-3AD4-4462-93F3-DCEBCE1AE64F}"/>
              </a:ext>
            </a:extLst>
          </p:cNvPr>
          <p:cNvSpPr txBox="1"/>
          <p:nvPr/>
        </p:nvSpPr>
        <p:spPr>
          <a:xfrm>
            <a:off x="2244407" y="6130968"/>
            <a:ext cx="8577473" cy="297133"/>
          </a:xfrm>
          <a:prstGeom prst="rect">
            <a:avLst/>
          </a:prstGeom>
          <a:noFill/>
        </p:spPr>
        <p:txBody>
          <a:bodyPr wrap="square" rtlCol="0">
            <a:spAutoFit/>
          </a:bodyPr>
          <a:lstStyle/>
          <a:p>
            <a:pPr>
              <a:lnSpc>
                <a:spcPct val="150000"/>
              </a:lnSpc>
            </a:pPr>
            <a:r>
              <a:rPr lang="en-US" sz="1000" b="1" dirty="0">
                <a:latin typeface="Montserrat" panose="00000500000000000000" pitchFamily="2" charset="0"/>
                <a:cs typeface="Myriad Pro"/>
              </a:rPr>
              <a:t>Figure 2 –  </a:t>
            </a:r>
            <a:r>
              <a:rPr lang="en-US" sz="1000" dirty="0">
                <a:latin typeface="Montserrat" panose="00000500000000000000" pitchFamily="2" charset="0"/>
                <a:cs typeface="Myriad Pro"/>
              </a:rPr>
              <a:t>Examples of tasks involving interfaces | </a:t>
            </a:r>
            <a:r>
              <a:rPr lang="en-US" sz="1000" i="1" dirty="0">
                <a:latin typeface="Montserrat" panose="00000500000000000000" pitchFamily="2" charset="0"/>
                <a:cs typeface="Myriad Pro"/>
              </a:rPr>
              <a:t>Designing for Older Adults: Principles and Creative Human Factors Approaches </a:t>
            </a:r>
          </a:p>
        </p:txBody>
      </p:sp>
      <p:sp>
        <p:nvSpPr>
          <p:cNvPr id="4" name="O3 - Online e-learning service for older adults">
            <a:extLst>
              <a:ext uri="{FF2B5EF4-FFF2-40B4-BE49-F238E27FC236}">
                <a16:creationId xmlns:a16="http://schemas.microsoft.com/office/drawing/2014/main" xmlns="" id="{FDF8F3BC-CB39-4F75-AA11-70FE94D05FAF}"/>
              </a:ext>
            </a:extLst>
          </p:cNvPr>
          <p:cNvSpPr txBox="1"/>
          <p:nvPr/>
        </p:nvSpPr>
        <p:spPr>
          <a:xfrm>
            <a:off x="1901746" y="545659"/>
            <a:ext cx="10290254" cy="410369"/>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2000" b="0">
                <a:latin typeface="MyriadPro-Light"/>
                <a:ea typeface="MyriadPro-Light"/>
                <a:cs typeface="MyriadPro-Light"/>
                <a:sym typeface="MyriadPro-Light"/>
              </a:defRPr>
            </a:lvl1pPr>
          </a:lstStyle>
          <a:p>
            <a:r>
              <a:rPr lang="en-GB" b="1" dirty="0" smtClean="0"/>
              <a:t>User interfaces (UI)</a:t>
            </a:r>
            <a:endParaRPr lang="pt-PT" dirty="0"/>
          </a:p>
        </p:txBody>
      </p:sp>
      <p:sp>
        <p:nvSpPr>
          <p:cNvPr id="7" name="Linha">
            <a:extLst>
              <a:ext uri="{FF2B5EF4-FFF2-40B4-BE49-F238E27FC236}">
                <a16:creationId xmlns:a16="http://schemas.microsoft.com/office/drawing/2014/main" xmlns="" id="{D16E9B98-A8EE-483C-B16F-A980B763341E}"/>
              </a:ext>
            </a:extLst>
          </p:cNvPr>
          <p:cNvSpPr/>
          <p:nvPr/>
        </p:nvSpPr>
        <p:spPr>
          <a:xfrm flipV="1">
            <a:off x="1652697" y="312891"/>
            <a:ext cx="0" cy="932085"/>
          </a:xfrm>
          <a:prstGeom prst="line">
            <a:avLst/>
          </a:prstGeom>
          <a:ln w="12700">
            <a:solidFill>
              <a:srgbClr val="3997AE"/>
            </a:solidFill>
            <a:miter lim="400000"/>
          </a:ln>
        </p:spPr>
        <p:txBody>
          <a:bodyPr lIns="50800" tIns="50800" rIns="50800" bIns="50800" anchor="ctr"/>
          <a:lstStyle/>
          <a:p>
            <a:pPr>
              <a:defRPr sz="2200" b="0">
                <a:latin typeface="+mn-lt"/>
                <a:ea typeface="+mn-ea"/>
                <a:cs typeface="+mn-cs"/>
                <a:sym typeface="Helvetica Neue Medium"/>
              </a:defRPr>
            </a:pPr>
            <a:endParaRPr/>
          </a:p>
        </p:txBody>
      </p:sp>
      <p:pic>
        <p:nvPicPr>
          <p:cNvPr id="8" name="Picture 7">
            <a:extLst>
              <a:ext uri="{FF2B5EF4-FFF2-40B4-BE49-F238E27FC236}">
                <a16:creationId xmlns:a16="http://schemas.microsoft.com/office/drawing/2014/main" xmlns="" id="{CF4417D5-B1D0-4876-8E5F-D249D6AE9151}"/>
              </a:ext>
            </a:extLst>
          </p:cNvPr>
          <p:cNvPicPr>
            <a:picLocks noChangeAspect="1"/>
          </p:cNvPicPr>
          <p:nvPr/>
        </p:nvPicPr>
        <p:blipFill>
          <a:blip r:embed="rId4"/>
          <a:stretch>
            <a:fillRect/>
          </a:stretch>
        </p:blipFill>
        <p:spPr>
          <a:xfrm>
            <a:off x="455966" y="278340"/>
            <a:ext cx="952500" cy="952500"/>
          </a:xfrm>
          <a:prstGeom prst="rect">
            <a:avLst/>
          </a:prstGeom>
        </p:spPr>
      </p:pic>
    </p:spTree>
    <p:extLst>
      <p:ext uri="{BB962C8B-B14F-4D97-AF65-F5344CB8AC3E}">
        <p14:creationId xmlns:p14="http://schemas.microsoft.com/office/powerpoint/2010/main" val="1563323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3 - Online e-learning service for older adults">
            <a:extLst>
              <a:ext uri="{FF2B5EF4-FFF2-40B4-BE49-F238E27FC236}">
                <a16:creationId xmlns:a16="http://schemas.microsoft.com/office/drawing/2014/main" xmlns="" id="{63F5F1A4-50EF-41D0-A765-426A381E4689}"/>
              </a:ext>
            </a:extLst>
          </p:cNvPr>
          <p:cNvSpPr txBox="1"/>
          <p:nvPr/>
        </p:nvSpPr>
        <p:spPr>
          <a:xfrm>
            <a:off x="1901746" y="545659"/>
            <a:ext cx="10290254" cy="410369"/>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2000" b="0">
                <a:latin typeface="MyriadPro-Light"/>
                <a:ea typeface="MyriadPro-Light"/>
                <a:cs typeface="MyriadPro-Light"/>
                <a:sym typeface="MyriadPro-Light"/>
              </a:defRPr>
            </a:lvl1pPr>
          </a:lstStyle>
          <a:p>
            <a:pPr>
              <a:defRPr/>
            </a:pPr>
            <a:r>
              <a:rPr lang="pt-PT" sz="2000" b="1" dirty="0" err="1">
                <a:latin typeface="Montserrat" panose="00000500000000000000" pitchFamily="2" charset="0"/>
                <a:ea typeface="Blogger Sans" panose="02000506030000020004" pitchFamily="2" charset="0"/>
                <a:cs typeface="Myriad Pro"/>
              </a:rPr>
              <a:t>Impact</a:t>
            </a:r>
            <a:r>
              <a:rPr lang="pt-PT" sz="2000" b="1" dirty="0">
                <a:latin typeface="Montserrat" panose="00000500000000000000" pitchFamily="2" charset="0"/>
                <a:ea typeface="Blogger Sans" panose="02000506030000020004" pitchFamily="2" charset="0"/>
                <a:cs typeface="Myriad Pro"/>
              </a:rPr>
              <a:t> </a:t>
            </a:r>
            <a:r>
              <a:rPr lang="pt-PT" sz="2000" b="1" err="1">
                <a:latin typeface="Montserrat" panose="00000500000000000000" pitchFamily="2" charset="0"/>
                <a:ea typeface="Blogger Sans" panose="02000506030000020004" pitchFamily="2" charset="0"/>
                <a:cs typeface="Myriad Pro"/>
              </a:rPr>
              <a:t>of</a:t>
            </a:r>
            <a:r>
              <a:rPr lang="pt-PT" sz="2000" b="1">
                <a:latin typeface="Montserrat" panose="00000500000000000000" pitchFamily="2" charset="0"/>
                <a:ea typeface="Blogger Sans" panose="02000506030000020004" pitchFamily="2" charset="0"/>
                <a:cs typeface="Myriad Pro"/>
              </a:rPr>
              <a:t> </a:t>
            </a:r>
            <a:r>
              <a:rPr lang="pt-PT" sz="2000" b="1" smtClean="0">
                <a:latin typeface="Montserrat" panose="00000500000000000000" pitchFamily="2" charset="0"/>
                <a:ea typeface="Blogger Sans" panose="02000506030000020004" pitchFamily="2" charset="0"/>
                <a:cs typeface="Myriad Pro"/>
              </a:rPr>
              <a:t>Ageing </a:t>
            </a:r>
            <a:r>
              <a:rPr lang="pt-PT" sz="2000" b="1" dirty="0" err="1">
                <a:latin typeface="Montserrat" panose="00000500000000000000" pitchFamily="2" charset="0"/>
                <a:ea typeface="Blogger Sans" panose="02000506030000020004" pitchFamily="2" charset="0"/>
                <a:cs typeface="Myriad Pro"/>
              </a:rPr>
              <a:t>process</a:t>
            </a:r>
            <a:r>
              <a:rPr lang="pt-PT" sz="2000" b="1" dirty="0">
                <a:latin typeface="Montserrat" panose="00000500000000000000" pitchFamily="2" charset="0"/>
                <a:ea typeface="Blogger Sans" panose="02000506030000020004" pitchFamily="2" charset="0"/>
                <a:cs typeface="Myriad Pro"/>
              </a:rPr>
              <a:t> in </a:t>
            </a:r>
            <a:r>
              <a:rPr lang="pt-PT" sz="2000" b="1" dirty="0" err="1">
                <a:latin typeface="Montserrat" panose="00000500000000000000" pitchFamily="2" charset="0"/>
                <a:ea typeface="Blogger Sans" panose="02000506030000020004" pitchFamily="2" charset="0"/>
                <a:cs typeface="Myriad Pro"/>
              </a:rPr>
              <a:t>the</a:t>
            </a:r>
            <a:r>
              <a:rPr lang="pt-PT" sz="2000" b="1" dirty="0">
                <a:latin typeface="Montserrat" panose="00000500000000000000" pitchFamily="2" charset="0"/>
                <a:ea typeface="Blogger Sans" panose="02000506030000020004" pitchFamily="2" charset="0"/>
                <a:cs typeface="Myriad Pro"/>
              </a:rPr>
              <a:t> </a:t>
            </a:r>
            <a:r>
              <a:rPr lang="pt-PT" sz="2000" b="1" dirty="0" err="1">
                <a:latin typeface="Montserrat" panose="00000500000000000000" pitchFamily="2" charset="0"/>
                <a:ea typeface="Blogger Sans" panose="02000506030000020004" pitchFamily="2" charset="0"/>
                <a:cs typeface="Myriad Pro"/>
              </a:rPr>
              <a:t>Human</a:t>
            </a:r>
            <a:r>
              <a:rPr lang="pt-PT" sz="2000" b="1" dirty="0">
                <a:latin typeface="Montserrat" panose="00000500000000000000" pitchFamily="2" charset="0"/>
                <a:ea typeface="Blogger Sans" panose="02000506030000020004" pitchFamily="2" charset="0"/>
                <a:cs typeface="Myriad Pro"/>
              </a:rPr>
              <a:t> </a:t>
            </a:r>
            <a:r>
              <a:rPr lang="pt-PT" sz="2000" b="1" dirty="0" err="1">
                <a:latin typeface="Montserrat" panose="00000500000000000000" pitchFamily="2" charset="0"/>
                <a:ea typeface="Blogger Sans" panose="02000506030000020004" pitchFamily="2" charset="0"/>
                <a:cs typeface="Myriad Pro"/>
              </a:rPr>
              <a:t>Factors</a:t>
            </a:r>
            <a:r>
              <a:rPr lang="pt-PT" sz="2000" b="1" dirty="0">
                <a:latin typeface="Montserrat" panose="00000500000000000000" pitchFamily="2" charset="0"/>
                <a:ea typeface="Blogger Sans" panose="02000506030000020004" pitchFamily="2" charset="0"/>
                <a:cs typeface="Myriad Pro"/>
              </a:rPr>
              <a:t> </a:t>
            </a:r>
            <a:endParaRPr lang="pt-PT" sz="2800" dirty="0"/>
          </a:p>
        </p:txBody>
      </p:sp>
      <p:sp>
        <p:nvSpPr>
          <p:cNvPr id="5" name="Linha">
            <a:extLst>
              <a:ext uri="{FF2B5EF4-FFF2-40B4-BE49-F238E27FC236}">
                <a16:creationId xmlns:a16="http://schemas.microsoft.com/office/drawing/2014/main" xmlns="" id="{46909949-483B-48A6-9F3B-0D722880F0D6}"/>
              </a:ext>
            </a:extLst>
          </p:cNvPr>
          <p:cNvSpPr/>
          <p:nvPr/>
        </p:nvSpPr>
        <p:spPr>
          <a:xfrm flipV="1">
            <a:off x="1652697" y="312891"/>
            <a:ext cx="0" cy="932085"/>
          </a:xfrm>
          <a:prstGeom prst="line">
            <a:avLst/>
          </a:prstGeom>
          <a:ln w="12700">
            <a:solidFill>
              <a:srgbClr val="3997AE"/>
            </a:solidFill>
            <a:miter lim="400000"/>
          </a:ln>
        </p:spPr>
        <p:txBody>
          <a:bodyPr lIns="50800" tIns="50800" rIns="50800" bIns="50800" anchor="ctr"/>
          <a:lstStyle/>
          <a:p>
            <a:pPr>
              <a:defRPr sz="2200" b="0">
                <a:latin typeface="+mn-lt"/>
                <a:ea typeface="+mn-ea"/>
                <a:cs typeface="+mn-cs"/>
                <a:sym typeface="Helvetica Neue Medium"/>
              </a:defRPr>
            </a:pPr>
            <a:endParaRPr/>
          </a:p>
        </p:txBody>
      </p:sp>
      <p:pic>
        <p:nvPicPr>
          <p:cNvPr id="6" name="Picture 5">
            <a:extLst>
              <a:ext uri="{FF2B5EF4-FFF2-40B4-BE49-F238E27FC236}">
                <a16:creationId xmlns:a16="http://schemas.microsoft.com/office/drawing/2014/main" xmlns="" id="{90701665-81BA-4F6A-BBD1-CAE601600853}"/>
              </a:ext>
            </a:extLst>
          </p:cNvPr>
          <p:cNvPicPr>
            <a:picLocks noChangeAspect="1"/>
          </p:cNvPicPr>
          <p:nvPr/>
        </p:nvPicPr>
        <p:blipFill>
          <a:blip r:embed="rId3"/>
          <a:stretch>
            <a:fillRect/>
          </a:stretch>
        </p:blipFill>
        <p:spPr>
          <a:xfrm>
            <a:off x="455966" y="278340"/>
            <a:ext cx="952500" cy="952500"/>
          </a:xfrm>
          <a:prstGeom prst="rect">
            <a:avLst/>
          </a:prstGeom>
        </p:spPr>
      </p:pic>
      <p:sp>
        <p:nvSpPr>
          <p:cNvPr id="7" name="CaixaDeTexto 12">
            <a:extLst>
              <a:ext uri="{FF2B5EF4-FFF2-40B4-BE49-F238E27FC236}">
                <a16:creationId xmlns:a16="http://schemas.microsoft.com/office/drawing/2014/main" xmlns="" id="{FA8329A4-AAE4-418F-81E8-6516F1DBBACC}"/>
              </a:ext>
            </a:extLst>
          </p:cNvPr>
          <p:cNvSpPr txBox="1"/>
          <p:nvPr/>
        </p:nvSpPr>
        <p:spPr>
          <a:xfrm>
            <a:off x="2202305" y="6174115"/>
            <a:ext cx="9926879" cy="385490"/>
          </a:xfrm>
          <a:prstGeom prst="rect">
            <a:avLst/>
          </a:prstGeom>
          <a:noFill/>
        </p:spPr>
        <p:txBody>
          <a:bodyPr wrap="square" rtlCol="0">
            <a:spAutoFit/>
          </a:bodyPr>
          <a:lstStyle/>
          <a:p>
            <a:pPr>
              <a:lnSpc>
                <a:spcPct val="107000"/>
              </a:lnSpc>
              <a:spcAft>
                <a:spcPts val="375"/>
              </a:spcAft>
              <a:buSzPts val="1000"/>
              <a:tabLst>
                <a:tab pos="457200" algn="l"/>
              </a:tabLst>
            </a:pPr>
            <a:r>
              <a:rPr lang="pt-PT" dirty="0" smtClean="0">
                <a:solidFill>
                  <a:srgbClr val="3C4245"/>
                </a:solidFill>
                <a:effectLst/>
                <a:latin typeface="Montserrat" panose="00000500000000000000" pitchFamily="2" charset="0"/>
                <a:ea typeface="Times New Roman" panose="02020603050405020304" pitchFamily="18" charset="0"/>
                <a:cs typeface="Times New Roman" panose="02020603050405020304" pitchFamily="18" charset="0"/>
              </a:rPr>
              <a:t>Age </a:t>
            </a:r>
            <a:r>
              <a:rPr lang="pt-PT" dirty="0" err="1">
                <a:solidFill>
                  <a:srgbClr val="3C4245"/>
                </a:solidFill>
                <a:effectLst/>
                <a:latin typeface="Montserrat" panose="00000500000000000000" pitchFamily="2" charset="0"/>
                <a:ea typeface="Times New Roman" panose="02020603050405020304" pitchFamily="18" charset="0"/>
                <a:cs typeface="Times New Roman" panose="02020603050405020304" pitchFamily="18" charset="0"/>
              </a:rPr>
              <a:t>Working</a:t>
            </a:r>
            <a:r>
              <a:rPr lang="pt-PT" dirty="0">
                <a:solidFill>
                  <a:srgbClr val="3C4245"/>
                </a:solidFill>
                <a:effectLst/>
                <a:latin typeface="Montserrat" panose="00000500000000000000" pitchFamily="2" charset="0"/>
                <a:ea typeface="Times New Roman" panose="02020603050405020304" pitchFamily="18" charset="0"/>
                <a:cs typeface="Times New Roman" panose="02020603050405020304" pitchFamily="18" charset="0"/>
              </a:rPr>
              <a:t> </a:t>
            </a:r>
            <a:r>
              <a:rPr lang="pt-PT" dirty="0" err="1">
                <a:solidFill>
                  <a:srgbClr val="3C4245"/>
                </a:solidFill>
                <a:effectLst/>
                <a:latin typeface="Montserrat" panose="00000500000000000000" pitchFamily="2" charset="0"/>
                <a:ea typeface="Times New Roman" panose="02020603050405020304" pitchFamily="18" charset="0"/>
                <a:cs typeface="Times New Roman" panose="02020603050405020304" pitchFamily="18" charset="0"/>
              </a:rPr>
              <a:t>memory</a:t>
            </a:r>
            <a:r>
              <a:rPr lang="pt-PT" dirty="0">
                <a:solidFill>
                  <a:srgbClr val="3C4245"/>
                </a:solidFill>
                <a:effectLst/>
                <a:latin typeface="Montserrat" panose="00000500000000000000" pitchFamily="2" charset="0"/>
                <a:ea typeface="Times New Roman" panose="02020603050405020304" pitchFamily="18" charset="0"/>
                <a:cs typeface="Times New Roman" panose="02020603050405020304" pitchFamily="18" charset="0"/>
              </a:rPr>
              <a:t> (</a:t>
            </a:r>
            <a:r>
              <a:rPr lang="pt-PT" dirty="0" err="1">
                <a:solidFill>
                  <a:srgbClr val="3C4245"/>
                </a:solidFill>
                <a:effectLst/>
                <a:latin typeface="Montserrat" panose="00000500000000000000" pitchFamily="2" charset="0"/>
                <a:ea typeface="Times New Roman" panose="02020603050405020304" pitchFamily="18" charset="0"/>
                <a:cs typeface="Times New Roman" panose="02020603050405020304" pitchFamily="18" charset="0"/>
              </a:rPr>
              <a:t>ability</a:t>
            </a:r>
            <a:r>
              <a:rPr lang="pt-PT" dirty="0">
                <a:solidFill>
                  <a:srgbClr val="3C4245"/>
                </a:solidFill>
                <a:effectLst/>
                <a:latin typeface="Montserrat" panose="00000500000000000000" pitchFamily="2" charset="0"/>
                <a:ea typeface="Times New Roman" panose="02020603050405020304" pitchFamily="18" charset="0"/>
                <a:cs typeface="Times New Roman" panose="02020603050405020304" pitchFamily="18" charset="0"/>
              </a:rPr>
              <a:t> to </a:t>
            </a:r>
            <a:r>
              <a:rPr lang="pt-PT" dirty="0" err="1">
                <a:solidFill>
                  <a:srgbClr val="3C4245"/>
                </a:solidFill>
                <a:effectLst/>
                <a:latin typeface="Montserrat" panose="00000500000000000000" pitchFamily="2" charset="0"/>
                <a:ea typeface="Times New Roman" panose="02020603050405020304" pitchFamily="18" charset="0"/>
                <a:cs typeface="Times New Roman" panose="02020603050405020304" pitchFamily="18" charset="0"/>
              </a:rPr>
              <a:t>hold</a:t>
            </a:r>
            <a:r>
              <a:rPr lang="pt-PT" dirty="0">
                <a:solidFill>
                  <a:srgbClr val="3C4245"/>
                </a:solidFill>
                <a:effectLst/>
                <a:latin typeface="Montserrat" panose="00000500000000000000" pitchFamily="2" charset="0"/>
                <a:ea typeface="Times New Roman" panose="02020603050405020304" pitchFamily="18" charset="0"/>
                <a:cs typeface="Times New Roman" panose="02020603050405020304" pitchFamily="18" charset="0"/>
              </a:rPr>
              <a:t> </a:t>
            </a:r>
            <a:r>
              <a:rPr lang="pt-PT" dirty="0" err="1">
                <a:solidFill>
                  <a:srgbClr val="3C4245"/>
                </a:solidFill>
                <a:effectLst/>
                <a:latin typeface="Montserrat" panose="00000500000000000000" pitchFamily="2" charset="0"/>
                <a:ea typeface="Times New Roman" panose="02020603050405020304" pitchFamily="18" charset="0"/>
                <a:cs typeface="Times New Roman" panose="02020603050405020304" pitchFamily="18" charset="0"/>
              </a:rPr>
              <a:t>information</a:t>
            </a:r>
            <a:r>
              <a:rPr lang="pt-PT" dirty="0">
                <a:solidFill>
                  <a:srgbClr val="3C4245"/>
                </a:solidFill>
                <a:effectLst/>
                <a:latin typeface="Montserrat" panose="00000500000000000000" pitchFamily="2" charset="0"/>
                <a:ea typeface="Times New Roman" panose="02020603050405020304" pitchFamily="18" charset="0"/>
                <a:cs typeface="Times New Roman" panose="02020603050405020304" pitchFamily="18" charset="0"/>
              </a:rPr>
              <a:t>) declines </a:t>
            </a:r>
            <a:r>
              <a:rPr lang="pt-PT" dirty="0" err="1">
                <a:solidFill>
                  <a:srgbClr val="3C4245"/>
                </a:solidFill>
                <a:effectLst/>
                <a:latin typeface="Montserrat" panose="00000500000000000000" pitchFamily="2" charset="0"/>
                <a:ea typeface="Times New Roman" panose="02020603050405020304" pitchFamily="18" charset="0"/>
                <a:cs typeface="Times New Roman" panose="02020603050405020304" pitchFamily="18" charset="0"/>
              </a:rPr>
              <a:t>with</a:t>
            </a:r>
            <a:r>
              <a:rPr lang="pt-PT" dirty="0">
                <a:solidFill>
                  <a:srgbClr val="3C4245"/>
                </a:solidFill>
                <a:effectLst/>
                <a:latin typeface="Montserrat" panose="00000500000000000000" pitchFamily="2" charset="0"/>
                <a:ea typeface="Times New Roman" panose="02020603050405020304" pitchFamily="18" charset="0"/>
                <a:cs typeface="Times New Roman" panose="02020603050405020304" pitchFamily="18" charset="0"/>
              </a:rPr>
              <a:t> age</a:t>
            </a:r>
            <a:endParaRPr lang="de-DE" sz="2000" dirty="0">
              <a:solidFill>
                <a:srgbClr val="3C4245"/>
              </a:solidFill>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xmlns="" id="{BD9103A5-CCC9-41CC-8BB9-A42C2E2BFDED}"/>
              </a:ext>
            </a:extLst>
          </p:cNvPr>
          <p:cNvSpPr txBox="1"/>
          <p:nvPr/>
        </p:nvSpPr>
        <p:spPr>
          <a:xfrm>
            <a:off x="5540627" y="4362166"/>
            <a:ext cx="6336792" cy="1200329"/>
          </a:xfrm>
          <a:prstGeom prst="rect">
            <a:avLst/>
          </a:prstGeom>
          <a:noFill/>
        </p:spPr>
        <p:txBody>
          <a:bodyPr wrap="square">
            <a:spAutoFit/>
          </a:bodyPr>
          <a:lstStyle/>
          <a:p>
            <a:pPr algn="ctr"/>
            <a:r>
              <a:rPr lang="en-GB" sz="5400" b="1" dirty="0">
                <a:solidFill>
                  <a:srgbClr val="3997AE"/>
                </a:solidFill>
                <a:effectLst/>
                <a:latin typeface="Montserrat" panose="00000500000000000000" pitchFamily="2" charset="0"/>
                <a:ea typeface="Times New Roman" panose="02020603050405020304" pitchFamily="18" charset="0"/>
                <a:cs typeface="Times New Roman" panose="02020603050405020304" pitchFamily="18" charset="0"/>
              </a:rPr>
              <a:t>Vision</a:t>
            </a:r>
          </a:p>
          <a:p>
            <a:pPr algn="ctr"/>
            <a:r>
              <a:rPr lang="en-GB" dirty="0" smtClean="0">
                <a:solidFill>
                  <a:srgbClr val="3C4245"/>
                </a:solidFill>
                <a:effectLst/>
                <a:latin typeface="Montserrat" panose="00000500000000000000" pitchFamily="2" charset="0"/>
                <a:ea typeface="Times New Roman" panose="02020603050405020304" pitchFamily="18" charset="0"/>
                <a:cs typeface="Times New Roman" panose="02020603050405020304" pitchFamily="18" charset="0"/>
              </a:rPr>
              <a:t>7 </a:t>
            </a:r>
            <a:r>
              <a:rPr lang="en-GB" dirty="0">
                <a:solidFill>
                  <a:srgbClr val="3C4245"/>
                </a:solidFill>
                <a:effectLst/>
                <a:latin typeface="Montserrat" panose="00000500000000000000" pitchFamily="2" charset="0"/>
                <a:ea typeface="Times New Roman" panose="02020603050405020304" pitchFamily="18" charset="0"/>
                <a:cs typeface="Times New Roman" panose="02020603050405020304" pitchFamily="18" charset="0"/>
              </a:rPr>
              <a:t>out of 10 people over age 45 need to wear glasses</a:t>
            </a:r>
          </a:p>
        </p:txBody>
      </p:sp>
      <p:sp>
        <p:nvSpPr>
          <p:cNvPr id="9" name="TextBox 8">
            <a:extLst>
              <a:ext uri="{FF2B5EF4-FFF2-40B4-BE49-F238E27FC236}">
                <a16:creationId xmlns:a16="http://schemas.microsoft.com/office/drawing/2014/main" xmlns="" id="{7FB586BC-0DEC-45D7-99A3-D895BD8015A5}"/>
              </a:ext>
            </a:extLst>
          </p:cNvPr>
          <p:cNvSpPr txBox="1"/>
          <p:nvPr/>
        </p:nvSpPr>
        <p:spPr>
          <a:xfrm>
            <a:off x="7910" y="5194949"/>
            <a:ext cx="6094520" cy="1323439"/>
          </a:xfrm>
          <a:prstGeom prst="rect">
            <a:avLst/>
          </a:prstGeom>
          <a:noFill/>
        </p:spPr>
        <p:txBody>
          <a:bodyPr wrap="square">
            <a:spAutoFit/>
          </a:bodyPr>
          <a:lstStyle/>
          <a:p>
            <a:r>
              <a:rPr lang="en-GB" sz="8000" b="1" dirty="0">
                <a:solidFill>
                  <a:schemeClr val="accent4">
                    <a:lumMod val="50000"/>
                  </a:schemeClr>
                </a:solidFill>
                <a:effectLst/>
                <a:latin typeface="Montserrat" panose="00000500000000000000" pitchFamily="2" charset="0"/>
                <a:ea typeface="Times New Roman" panose="02020603050405020304" pitchFamily="18" charset="0"/>
                <a:cs typeface="Times New Roman" panose="02020603050405020304" pitchFamily="18" charset="0"/>
              </a:rPr>
              <a:t>Cognition</a:t>
            </a:r>
            <a:endParaRPr lang="de-DE" sz="8000" b="1" dirty="0">
              <a:solidFill>
                <a:schemeClr val="accent4">
                  <a:lumMod val="50000"/>
                </a:schemeClr>
              </a:solidFill>
            </a:endParaRPr>
          </a:p>
        </p:txBody>
      </p:sp>
      <p:sp>
        <p:nvSpPr>
          <p:cNvPr id="10" name="TextBox 9">
            <a:extLst>
              <a:ext uri="{FF2B5EF4-FFF2-40B4-BE49-F238E27FC236}">
                <a16:creationId xmlns:a16="http://schemas.microsoft.com/office/drawing/2014/main" xmlns="" id="{6DC9F7BE-EBA5-4C2D-86A0-FD0887FDD768}"/>
              </a:ext>
            </a:extLst>
          </p:cNvPr>
          <p:cNvSpPr txBox="1"/>
          <p:nvPr/>
        </p:nvSpPr>
        <p:spPr>
          <a:xfrm>
            <a:off x="2435590" y="1748910"/>
            <a:ext cx="3297300" cy="769441"/>
          </a:xfrm>
          <a:prstGeom prst="rect">
            <a:avLst/>
          </a:prstGeom>
          <a:noFill/>
        </p:spPr>
        <p:txBody>
          <a:bodyPr wrap="square">
            <a:spAutoFit/>
          </a:bodyPr>
          <a:lstStyle/>
          <a:p>
            <a:r>
              <a:rPr lang="en-GB" sz="4400" b="1" dirty="0">
                <a:solidFill>
                  <a:srgbClr val="226D66"/>
                </a:solidFill>
                <a:effectLst/>
                <a:latin typeface="Montserrat" panose="00000500000000000000" pitchFamily="2" charset="0"/>
                <a:ea typeface="Times New Roman" panose="02020603050405020304" pitchFamily="18" charset="0"/>
                <a:cs typeface="Times New Roman" panose="02020603050405020304" pitchFamily="18" charset="0"/>
              </a:rPr>
              <a:t>Audition</a:t>
            </a:r>
          </a:p>
        </p:txBody>
      </p:sp>
      <p:sp>
        <p:nvSpPr>
          <p:cNvPr id="11" name="TextBox 10">
            <a:extLst>
              <a:ext uri="{FF2B5EF4-FFF2-40B4-BE49-F238E27FC236}">
                <a16:creationId xmlns:a16="http://schemas.microsoft.com/office/drawing/2014/main" xmlns="" id="{2A65981E-2EA0-4AB2-8FC8-97FA1DE9E479}"/>
              </a:ext>
            </a:extLst>
          </p:cNvPr>
          <p:cNvSpPr txBox="1"/>
          <p:nvPr/>
        </p:nvSpPr>
        <p:spPr>
          <a:xfrm>
            <a:off x="5732890" y="1053479"/>
            <a:ext cx="6144529" cy="984885"/>
          </a:xfrm>
          <a:prstGeom prst="rect">
            <a:avLst/>
          </a:prstGeom>
          <a:noFill/>
        </p:spPr>
        <p:txBody>
          <a:bodyPr wrap="square">
            <a:spAutoFit/>
          </a:bodyPr>
          <a:lstStyle/>
          <a:p>
            <a:pPr algn="ctr"/>
            <a:r>
              <a:rPr lang="en-GB" sz="4000" b="1" dirty="0">
                <a:solidFill>
                  <a:schemeClr val="accent2">
                    <a:lumMod val="75000"/>
                  </a:schemeClr>
                </a:solidFill>
                <a:effectLst/>
                <a:latin typeface="Montserrat" panose="00000500000000000000" pitchFamily="2" charset="0"/>
                <a:ea typeface="Times New Roman" panose="02020603050405020304" pitchFamily="18" charset="0"/>
                <a:cs typeface="Times New Roman" panose="02020603050405020304" pitchFamily="18" charset="0"/>
              </a:rPr>
              <a:t>Haptics</a:t>
            </a:r>
          </a:p>
          <a:p>
            <a:pPr algn="ctr"/>
            <a:r>
              <a:rPr lang="en-US" dirty="0" smtClean="0">
                <a:effectLst/>
                <a:latin typeface="Montserrat" panose="00000500000000000000" pitchFamily="2" charset="0"/>
                <a:ea typeface="Calibri" panose="020F0502020204030204" pitchFamily="34" charset="0"/>
                <a:cs typeface="Times New Roman" panose="02020603050405020304" pitchFamily="18" charset="0"/>
              </a:rPr>
              <a:t>Older </a:t>
            </a:r>
            <a:r>
              <a:rPr lang="en-US" dirty="0">
                <a:effectLst/>
                <a:latin typeface="Montserrat" panose="00000500000000000000" pitchFamily="2" charset="0"/>
                <a:ea typeface="Calibri" panose="020F0502020204030204" pitchFamily="34" charset="0"/>
                <a:cs typeface="Times New Roman" panose="02020603050405020304" pitchFamily="18" charset="0"/>
              </a:rPr>
              <a:t>people tend to be less stable in movements</a:t>
            </a:r>
            <a:endParaRPr lang="de-DE" b="1" dirty="0"/>
          </a:p>
        </p:txBody>
      </p:sp>
      <p:sp>
        <p:nvSpPr>
          <p:cNvPr id="12" name="TextBox 11">
            <a:extLst>
              <a:ext uri="{FF2B5EF4-FFF2-40B4-BE49-F238E27FC236}">
                <a16:creationId xmlns:a16="http://schemas.microsoft.com/office/drawing/2014/main" xmlns="" id="{D829047F-64E1-4583-8D04-DC5CA152CA47}"/>
              </a:ext>
            </a:extLst>
          </p:cNvPr>
          <p:cNvSpPr txBox="1"/>
          <p:nvPr/>
        </p:nvSpPr>
        <p:spPr>
          <a:xfrm>
            <a:off x="669298" y="3887528"/>
            <a:ext cx="11190469" cy="573170"/>
          </a:xfrm>
          <a:prstGeom prst="rect">
            <a:avLst/>
          </a:prstGeom>
          <a:noFill/>
        </p:spPr>
        <p:txBody>
          <a:bodyPr wrap="square">
            <a:spAutoFit/>
          </a:bodyPr>
          <a:lstStyle/>
          <a:p>
            <a:pPr>
              <a:lnSpc>
                <a:spcPts val="2100"/>
              </a:lnSpc>
              <a:spcAft>
                <a:spcPts val="800"/>
              </a:spcAft>
            </a:pPr>
            <a:r>
              <a:rPr lang="de-DE" sz="8800" b="1" dirty="0">
                <a:solidFill>
                  <a:srgbClr val="3C4245"/>
                </a:solidFill>
                <a:effectLst/>
                <a:latin typeface="Montserrat" panose="00000500000000000000" pitchFamily="2" charset="0"/>
                <a:ea typeface="Times New Roman" panose="02020603050405020304" pitchFamily="18" charset="0"/>
                <a:cs typeface="Times New Roman" panose="02020603050405020304" pitchFamily="18" charset="0"/>
              </a:rPr>
              <a:t>HUMAN FACTORS</a:t>
            </a:r>
          </a:p>
        </p:txBody>
      </p:sp>
      <p:sp>
        <p:nvSpPr>
          <p:cNvPr id="14" name="TextBox 13">
            <a:extLst>
              <a:ext uri="{FF2B5EF4-FFF2-40B4-BE49-F238E27FC236}">
                <a16:creationId xmlns:a16="http://schemas.microsoft.com/office/drawing/2014/main" xmlns="" id="{26ACEA2C-1E25-4906-B6F9-9E2E86FCBDC9}"/>
              </a:ext>
            </a:extLst>
          </p:cNvPr>
          <p:cNvSpPr txBox="1"/>
          <p:nvPr/>
        </p:nvSpPr>
        <p:spPr>
          <a:xfrm>
            <a:off x="173736" y="2385451"/>
            <a:ext cx="12614163" cy="353943"/>
          </a:xfrm>
          <a:prstGeom prst="rect">
            <a:avLst/>
          </a:prstGeom>
          <a:noFill/>
        </p:spPr>
        <p:txBody>
          <a:bodyPr wrap="square">
            <a:spAutoFit/>
          </a:bodyPr>
          <a:lstStyle/>
          <a:p>
            <a:r>
              <a:rPr lang="en-GB" sz="1700" dirty="0" smtClean="0">
                <a:effectLst/>
                <a:latin typeface="Montserrat" panose="00000500000000000000" pitchFamily="2" charset="0"/>
                <a:ea typeface="Calibri" panose="020F0502020204030204" pitchFamily="34" charset="0"/>
                <a:cs typeface="Times New Roman" panose="02020603050405020304" pitchFamily="18" charset="0"/>
              </a:rPr>
              <a:t>By </a:t>
            </a:r>
            <a:r>
              <a:rPr lang="en-GB" sz="1700" dirty="0">
                <a:effectLst/>
                <a:latin typeface="Montserrat" panose="00000500000000000000" pitchFamily="2" charset="0"/>
                <a:ea typeface="Calibri" panose="020F0502020204030204" pitchFamily="34" charset="0"/>
                <a:cs typeface="Times New Roman" panose="02020603050405020304" pitchFamily="18" charset="0"/>
              </a:rPr>
              <a:t>the age 65 or so, 50% of all men and 30% of all women suffer hearing </a:t>
            </a:r>
            <a:r>
              <a:rPr lang="en-GB" sz="1700" dirty="0" smtClean="0">
                <a:effectLst/>
                <a:latin typeface="Montserrat" panose="00000500000000000000" pitchFamily="2" charset="0"/>
                <a:ea typeface="Calibri" panose="020F0502020204030204" pitchFamily="34" charset="0"/>
                <a:cs typeface="Times New Roman" panose="02020603050405020304" pitchFamily="18" charset="0"/>
              </a:rPr>
              <a:t>losses that hinders social interaction</a:t>
            </a:r>
            <a:endParaRPr lang="de-DE" sz="1700" b="1" dirty="0"/>
          </a:p>
        </p:txBody>
      </p:sp>
    </p:spTree>
    <p:extLst>
      <p:ext uri="{BB962C8B-B14F-4D97-AF65-F5344CB8AC3E}">
        <p14:creationId xmlns:p14="http://schemas.microsoft.com/office/powerpoint/2010/main" val="1831493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3 - Online e-learning service for older adults"/>
          <p:cNvSpPr txBox="1"/>
          <p:nvPr/>
        </p:nvSpPr>
        <p:spPr>
          <a:xfrm>
            <a:off x="1901746" y="545659"/>
            <a:ext cx="10290254" cy="410369"/>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2000" b="0">
                <a:latin typeface="MyriadPro-Light"/>
                <a:ea typeface="MyriadPro-Light"/>
                <a:cs typeface="MyriadPro-Light"/>
                <a:sym typeface="MyriadPro-Light"/>
              </a:defRPr>
            </a:lvl1pPr>
          </a:lstStyle>
          <a:p>
            <a:pPr>
              <a:defRPr/>
            </a:pPr>
            <a:r>
              <a:rPr lang="pt-PT" sz="2000" b="1" dirty="0" err="1">
                <a:latin typeface="Montserrat" panose="00000500000000000000" pitchFamily="2" charset="0"/>
                <a:ea typeface="Blogger Sans" panose="02000506030000020004" pitchFamily="2" charset="0"/>
                <a:cs typeface="Myriad Pro"/>
              </a:rPr>
              <a:t>Collaborative</a:t>
            </a:r>
            <a:r>
              <a:rPr lang="pt-PT" sz="2000" b="1" dirty="0">
                <a:latin typeface="Montserrat" panose="00000500000000000000" pitchFamily="2" charset="0"/>
                <a:ea typeface="Blogger Sans" panose="02000506030000020004" pitchFamily="2" charset="0"/>
                <a:cs typeface="Myriad Pro"/>
              </a:rPr>
              <a:t> Design – </a:t>
            </a:r>
            <a:r>
              <a:rPr lang="pt-PT" sz="2000" b="1" dirty="0" err="1">
                <a:latin typeface="Montserrat" panose="00000500000000000000" pitchFamily="2" charset="0"/>
                <a:ea typeface="Blogger Sans" panose="02000506030000020004" pitchFamily="2" charset="0"/>
                <a:cs typeface="Myriad Pro"/>
              </a:rPr>
              <a:t>User</a:t>
            </a:r>
            <a:r>
              <a:rPr lang="pt-PT" sz="2000" b="1" dirty="0">
                <a:latin typeface="Montserrat" panose="00000500000000000000" pitchFamily="2" charset="0"/>
                <a:ea typeface="Blogger Sans" panose="02000506030000020004" pitchFamily="2" charset="0"/>
                <a:cs typeface="Myriad Pro"/>
              </a:rPr>
              <a:t> </a:t>
            </a:r>
            <a:r>
              <a:rPr lang="pt-PT" sz="2000" b="1" dirty="0" err="1">
                <a:latin typeface="Montserrat" panose="00000500000000000000" pitchFamily="2" charset="0"/>
                <a:ea typeface="Blogger Sans" panose="02000506030000020004" pitchFamily="2" charset="0"/>
                <a:cs typeface="Myriad Pro"/>
              </a:rPr>
              <a:t>Centered</a:t>
            </a:r>
            <a:r>
              <a:rPr lang="pt-PT" sz="2000" b="1" dirty="0">
                <a:latin typeface="Montserrat" panose="00000500000000000000" pitchFamily="2" charset="0"/>
                <a:ea typeface="Blogger Sans" panose="02000506030000020004" pitchFamily="2" charset="0"/>
                <a:cs typeface="Myriad Pro"/>
              </a:rPr>
              <a:t> Design</a:t>
            </a:r>
            <a:endParaRPr lang="pt-PT" sz="2800" dirty="0"/>
          </a:p>
        </p:txBody>
      </p:sp>
      <p:sp>
        <p:nvSpPr>
          <p:cNvPr id="9" name="Linha"/>
          <p:cNvSpPr/>
          <p:nvPr/>
        </p:nvSpPr>
        <p:spPr>
          <a:xfrm flipV="1">
            <a:off x="1652697" y="312891"/>
            <a:ext cx="0" cy="932085"/>
          </a:xfrm>
          <a:prstGeom prst="line">
            <a:avLst/>
          </a:prstGeom>
          <a:ln w="12700">
            <a:solidFill>
              <a:srgbClr val="3997AE"/>
            </a:solidFill>
            <a:miter lim="400000"/>
          </a:ln>
        </p:spPr>
        <p:txBody>
          <a:bodyPr lIns="50800" tIns="50800" rIns="50800" bIns="50800" anchor="ctr"/>
          <a:lstStyle/>
          <a:p>
            <a:pPr>
              <a:defRPr sz="2200" b="0">
                <a:latin typeface="+mn-lt"/>
                <a:ea typeface="+mn-ea"/>
                <a:cs typeface="+mn-cs"/>
                <a:sym typeface="Helvetica Neue Medium"/>
              </a:defRPr>
            </a:pPr>
            <a:endParaRPr/>
          </a:p>
        </p:txBody>
      </p:sp>
      <p:pic>
        <p:nvPicPr>
          <p:cNvPr id="10" name="Picture 9"/>
          <p:cNvPicPr>
            <a:picLocks noChangeAspect="1"/>
          </p:cNvPicPr>
          <p:nvPr/>
        </p:nvPicPr>
        <p:blipFill>
          <a:blip r:embed="rId3"/>
          <a:stretch>
            <a:fillRect/>
          </a:stretch>
        </p:blipFill>
        <p:spPr>
          <a:xfrm>
            <a:off x="455966" y="278340"/>
            <a:ext cx="952500" cy="952500"/>
          </a:xfrm>
          <a:prstGeom prst="rect">
            <a:avLst/>
          </a:prstGeom>
        </p:spPr>
      </p:pic>
      <p:pic>
        <p:nvPicPr>
          <p:cNvPr id="3" name="Picture 2" descr="A group of people sitting around a table&#10;&#10;Description automatically generated with medium confidence">
            <a:extLst>
              <a:ext uri="{FF2B5EF4-FFF2-40B4-BE49-F238E27FC236}">
                <a16:creationId xmlns:a16="http://schemas.microsoft.com/office/drawing/2014/main" xmlns="" id="{F67EF509-B385-4A32-82F3-3CB9F6BB86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02910"/>
            <a:ext cx="4651894" cy="3101263"/>
          </a:xfrm>
          <a:prstGeom prst="rect">
            <a:avLst/>
          </a:prstGeom>
          <a:ln w="19050" cmpd="sng">
            <a:solidFill>
              <a:schemeClr val="tx1"/>
            </a:solidFill>
          </a:ln>
        </p:spPr>
      </p:pic>
      <p:pic>
        <p:nvPicPr>
          <p:cNvPr id="5" name="Picture 4">
            <a:extLst>
              <a:ext uri="{FF2B5EF4-FFF2-40B4-BE49-F238E27FC236}">
                <a16:creationId xmlns:a16="http://schemas.microsoft.com/office/drawing/2014/main" xmlns="" id="{FC72260B-B10F-4646-AB71-9EF25DC5814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502615" y="2102911"/>
            <a:ext cx="3698533" cy="3117159"/>
          </a:xfrm>
          <a:prstGeom prst="rect">
            <a:avLst/>
          </a:prstGeom>
          <a:ln w="19050" cmpd="sng">
            <a:solidFill>
              <a:schemeClr val="tx1"/>
            </a:solidFill>
          </a:ln>
        </p:spPr>
      </p:pic>
      <p:pic>
        <p:nvPicPr>
          <p:cNvPr id="7" name="Picture 1" descr="Img-UCD-UserCenteredDesign.tif">
            <a:extLst>
              <a:ext uri="{FF2B5EF4-FFF2-40B4-BE49-F238E27FC236}">
                <a16:creationId xmlns:a16="http://schemas.microsoft.com/office/drawing/2014/main" xmlns="" id="{DCC07914-2925-4163-AD52-0ABB39B589A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2653" y="1244977"/>
            <a:ext cx="4721403" cy="496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418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3896A03-3945-419A-B66B-4EE266EDD1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 y="0"/>
            <a:ext cx="12191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1">
            <a:extLst>
              <a:ext uri="{FF2B5EF4-FFF2-40B4-BE49-F238E27FC236}">
                <a16:creationId xmlns:a16="http://schemas.microsoft.com/office/drawing/2014/main" xmlns="" id="{7F5A9672-740F-40EA-B4FF-A572167BBB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390" r="2" b="16175"/>
          <a:stretch/>
        </p:blipFill>
        <p:spPr>
          <a:xfrm>
            <a:off x="1155547" y="637762"/>
            <a:ext cx="9889808" cy="5576770"/>
          </a:xfrm>
          <a:prstGeom prst="rect">
            <a:avLst/>
          </a:prstGeom>
        </p:spPr>
      </p:pic>
    </p:spTree>
    <p:extLst>
      <p:ext uri="{BB962C8B-B14F-4D97-AF65-F5344CB8AC3E}">
        <p14:creationId xmlns:p14="http://schemas.microsoft.com/office/powerpoint/2010/main" val="639293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website&#10;&#10;Description automatically generated">
            <a:extLst>
              <a:ext uri="{FF2B5EF4-FFF2-40B4-BE49-F238E27FC236}">
                <a16:creationId xmlns:a16="http://schemas.microsoft.com/office/drawing/2014/main" xmlns="" id="{237AE477-CE75-48C8-BC1E-AC52DF060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4318"/>
            <a:ext cx="12192000" cy="6019799"/>
          </a:xfrm>
          <a:prstGeom prst="rect">
            <a:avLst/>
          </a:prstGeom>
        </p:spPr>
      </p:pic>
      <p:sp>
        <p:nvSpPr>
          <p:cNvPr id="7" name="Oval 6">
            <a:extLst>
              <a:ext uri="{FF2B5EF4-FFF2-40B4-BE49-F238E27FC236}">
                <a16:creationId xmlns:a16="http://schemas.microsoft.com/office/drawing/2014/main" xmlns="" id="{FF7E0BFC-4EFC-42DD-B299-6C3CABB70AB6}"/>
              </a:ext>
            </a:extLst>
          </p:cNvPr>
          <p:cNvSpPr/>
          <p:nvPr/>
        </p:nvSpPr>
        <p:spPr>
          <a:xfrm>
            <a:off x="7573818" y="394318"/>
            <a:ext cx="1089891" cy="102754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4615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9">
            <a:extLst>
              <a:ext uri="{FF2B5EF4-FFF2-40B4-BE49-F238E27FC236}">
                <a16:creationId xmlns:a16="http://schemas.microsoft.com/office/drawing/2014/main" xmlns="" id="{E910C961-FED6-47C3-AC93-F03917DA37D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88831"/>
            <a:ext cx="12192001" cy="6022936"/>
          </a:xfrm>
          <a:prstGeom prst="rect">
            <a:avLst/>
          </a:prstGeom>
        </p:spPr>
      </p:pic>
    </p:spTree>
    <p:extLst>
      <p:ext uri="{BB962C8B-B14F-4D97-AF65-F5344CB8AC3E}">
        <p14:creationId xmlns:p14="http://schemas.microsoft.com/office/powerpoint/2010/main" val="330186897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1224</Words>
  <Application>Microsoft Macintosh PowerPoint</Application>
  <PresentationFormat>Custom</PresentationFormat>
  <Paragraphs>95</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Tema do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Universidade do Porto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Elisio Manuel Sousa Costa</dc:creator>
  <cp:lastModifiedBy>Bruno Giesteira</cp:lastModifiedBy>
  <cp:revision>197</cp:revision>
  <cp:lastPrinted>2019-05-21T14:00:44Z</cp:lastPrinted>
  <dcterms:created xsi:type="dcterms:W3CDTF">2019-05-20T16:28:07Z</dcterms:created>
  <dcterms:modified xsi:type="dcterms:W3CDTF">2021-02-10T00:38:00Z</dcterms:modified>
</cp:coreProperties>
</file>